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72" r:id="rId3"/>
    <p:sldId id="273" r:id="rId4"/>
    <p:sldId id="274" r:id="rId5"/>
    <p:sldId id="276" r:id="rId6"/>
    <p:sldId id="277" r:id="rId7"/>
    <p:sldId id="268" r:id="rId8"/>
    <p:sldId id="267" r:id="rId9"/>
    <p:sldId id="279" r:id="rId10"/>
    <p:sldId id="257" r:id="rId11"/>
    <p:sldId id="280" r:id="rId12"/>
    <p:sldId id="264" r:id="rId13"/>
    <p:sldId id="281" r:id="rId14"/>
    <p:sldId id="282" r:id="rId15"/>
    <p:sldId id="259" r:id="rId16"/>
    <p:sldId id="271" r:id="rId17"/>
    <p:sldId id="283" r:id="rId18"/>
  </p:sldIdLst>
  <p:sldSz cx="14630400" cy="8229600"/>
  <p:notesSz cx="8229600" cy="14630400"/>
  <p:embeddedFontLs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Overpass Light" charset="-52"/>
      <p:regular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-756" y="-10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10804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4B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E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287297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630698"/>
            <a:ext cx="7556421" cy="2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850"/>
              </a:lnSpc>
            </a:pPr>
            <a:endParaRPr lang="ru-RU" sz="3200" dirty="0" smtClean="0">
              <a:solidFill>
                <a:srgbClr val="002060"/>
              </a:solidFill>
              <a:latin typeface="Arial" pitchFamily="34" charset="0"/>
              <a:ea typeface="Overpass Light" pitchFamily="34" charset="-122"/>
              <a:cs typeface="Arial" pitchFamily="34" charset="0"/>
            </a:endParaRPr>
          </a:p>
          <a:p>
            <a:pPr algn="ctr">
              <a:defRPr/>
            </a:pPr>
            <a:r>
              <a:rPr lang="ru-RU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Летит </a:t>
            </a:r>
            <a:r>
              <a:rPr lang="ru-RU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листок-хранитель строк,</a:t>
            </a:r>
          </a:p>
          <a:p>
            <a:pPr algn="ctr">
              <a:defRPr/>
            </a:pPr>
            <a:r>
              <a:rPr lang="ru-RU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На запад и восток,</a:t>
            </a:r>
          </a:p>
          <a:p>
            <a:pPr algn="ctr">
              <a:defRPr/>
            </a:pPr>
            <a:r>
              <a:rPr lang="ru-RU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На север и на юг.</a:t>
            </a:r>
          </a:p>
          <a:p>
            <a:pPr algn="ctr">
              <a:defRPr/>
            </a:pPr>
            <a:r>
              <a:rPr lang="ru-RU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Листок получит друг.</a:t>
            </a:r>
          </a:p>
          <a:p>
            <a:pPr algn="ctr">
              <a:lnSpc>
                <a:spcPts val="2850"/>
              </a:lnSpc>
            </a:pP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ea typeface="Overpass Light" pitchFamily="34" charset="-122"/>
                <a:cs typeface="Arial" pitchFamily="34" charset="0"/>
              </a:rPr>
              <a:t> </a:t>
            </a:r>
            <a:endParaRPr lang="en-US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07389" y="285858"/>
            <a:ext cx="4917243" cy="747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793790" y="723381"/>
            <a:ext cx="7302806" cy="40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ПРОЕКТ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ДОБРЫЕ НОВОГОДНИЕ ПИСЬМА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532015" y="800681"/>
            <a:ext cx="12784974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проекта: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Восстановить традицию личного письменного общения, способствовать распространению позитивных эмоций и укреплению семейных и дружеских связей путем организации массовой акции отправки писем с новогодними пожеланиями. Проект направлен на создание пространства заботы, внимания и искреннего человеческого тепла, способствующего снижению уровня стресса и эмоционального выгорания, улучшению психологического состояния участников и формированию общей культуры добра и уважения друг к другу.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IMG_00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575" y="4030386"/>
            <a:ext cx="6968143" cy="3899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0043.jpg"/>
          <p:cNvPicPr>
            <a:picLocks noChangeAspect="1"/>
          </p:cNvPicPr>
          <p:nvPr/>
        </p:nvPicPr>
        <p:blipFill>
          <a:blip r:embed="rId2"/>
          <a:srcRect l="4452" r="4099" b="6213"/>
          <a:stretch>
            <a:fillRect/>
          </a:stretch>
        </p:blipFill>
        <p:spPr>
          <a:xfrm>
            <a:off x="0" y="130428"/>
            <a:ext cx="5170516" cy="3229877"/>
          </a:xfrm>
          <a:prstGeom prst="rect">
            <a:avLst/>
          </a:prstGeom>
        </p:spPr>
      </p:pic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5386647" y="1148997"/>
            <a:ext cx="8944495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проекта: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аписание и отправка писем с теплыми новогодними поздравлениями и словами благодарности…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Создание условий для творческого самовыражения…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Развитие навыков социального взаимодействия…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Поддержка социально уязвимых категорий: организация специальных мероприятий для пожилых людей, солдат СВО, находящихся в госпитале, обеспечивая каждому участнику ощущение нужности и принадлежности обществу…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Формирование положительной общественной атмосферы: создание праздничного настроения накануне Нового Года, развитие традиций семейного и коллективного творчества…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615142" y="-1439085"/>
            <a:ext cx="9609513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4788" algn="l"/>
              </a:tabLst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4788" algn="l"/>
              </a:tabLst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4788" algn="l"/>
              </a:tabLst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4788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классный 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час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4788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История появления письма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4788" algn="l"/>
              </a:tabLst>
            </a:pP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04788" algn="l"/>
              </a:tabLst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5143" y="2960638"/>
            <a:ext cx="847898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- </a:t>
            </a:r>
            <a:r>
              <a:rPr lang="ru-RU" sz="2800" dirty="0" smtClean="0">
                <a:solidFill>
                  <a:srgbClr val="002060"/>
                </a:solidFill>
              </a:rPr>
              <a:t>Познакомить </a:t>
            </a:r>
            <a:r>
              <a:rPr lang="ru-RU" sz="2800" dirty="0" smtClean="0">
                <a:solidFill>
                  <a:srgbClr val="002060"/>
                </a:solidFill>
              </a:rPr>
              <a:t>учащихся с информацией об истории появления письма как формы общения людей.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- Способствовать </a:t>
            </a:r>
            <a:r>
              <a:rPr lang="ru-RU" sz="2800" dirty="0" smtClean="0">
                <a:solidFill>
                  <a:srgbClr val="002060"/>
                </a:solidFill>
              </a:rPr>
              <a:t>повышению интереса к историческим и литературным источникам, связанным с обсуждаемой темой.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-  </a:t>
            </a:r>
            <a:r>
              <a:rPr lang="ru-RU" sz="2800" dirty="0" smtClean="0">
                <a:solidFill>
                  <a:srgbClr val="002060"/>
                </a:solidFill>
              </a:rPr>
              <a:t>Формировать культуру понимания обсуждаемой информации, значения данной информации в собственной жизни.</a:t>
            </a: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 </a:t>
            </a:r>
            <a:endParaRPr lang="ru-RU" sz="2800" dirty="0" smtClean="0">
              <a:solidFill>
                <a:srgbClr val="002060"/>
              </a:solidFill>
            </a:endParaRP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Форма проведения</a:t>
            </a:r>
            <a:r>
              <a:rPr lang="ru-RU" sz="2800" dirty="0" smtClean="0">
                <a:solidFill>
                  <a:srgbClr val="002060"/>
                </a:solidFill>
              </a:rPr>
              <a:t>: игра-путешествие.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images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5149" y="5167704"/>
            <a:ext cx="4296131" cy="2959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11" descr="Picture background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93629" y="0"/>
            <a:ext cx="5336771" cy="4821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e.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707" y="1729048"/>
            <a:ext cx="9389434" cy="6151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32509" y="315884"/>
            <a:ext cx="485463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Виртуальное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знакомство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ребятами и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учительницей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Центра образования №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МОУ лицей №1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2б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класса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Тутаева 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Ярославской области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социальную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сеть «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66008" y="364746"/>
            <a:ext cx="5935288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217488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Беседа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том, какие бывают письма, что в них можно написать и кому адресовать, как правильно оформить бланк письма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17488" algn="l"/>
              </a:tabLst>
            </a:pP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-создание алгоритма написания «доброго новогоднего письма»</a:t>
            </a:r>
            <a:endParaRPr kumimoji="0" lang="ru-RU" sz="240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17488" algn="l"/>
              </a:tabLst>
            </a:pP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научились правильно заполнять бланк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конверта </a:t>
            </a:r>
            <a:endParaRPr kumimoji="0" lang="ru-RU" sz="240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17488" algn="l"/>
              </a:tabLst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17488" algn="l"/>
              </a:tabLst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17488" algn="l"/>
              </a:tabLst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17488" algn="l"/>
              </a:tabLst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риняли решение написать новогодние письма: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217488" algn="l"/>
              </a:tabLst>
            </a:pP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Деду морозу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217488" algn="l"/>
              </a:tabLst>
            </a:pP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своим сверстникам из города Тутаева Ярославской области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217488" algn="l"/>
              </a:tabLst>
            </a:pP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поздравить солдат СВО с наступающими новогодними праздниками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>
                <a:tab pos="217488" algn="l"/>
              </a:tabLst>
            </a:pP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принять участие в акции «Внуки по переписке»</a:t>
            </a:r>
            <a:endParaRPr kumimoji="0" lang="ru-RU" sz="240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_9492.jpeg"/>
          <p:cNvPicPr>
            <a:picLocks noChangeAspect="1"/>
          </p:cNvPicPr>
          <p:nvPr/>
        </p:nvPicPr>
        <p:blipFill>
          <a:blip r:embed="rId2"/>
          <a:srcRect l="5515" t="5392" r="7537" b="8333"/>
          <a:stretch>
            <a:fillRect/>
          </a:stretch>
        </p:blipFill>
        <p:spPr>
          <a:xfrm>
            <a:off x="6201296" y="1147155"/>
            <a:ext cx="7863840" cy="5852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6508" y="784622"/>
            <a:ext cx="7459623" cy="568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50"/>
              </a:lnSpc>
              <a:buNone/>
            </a:pP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Структура праздничных писем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08" y="1625679"/>
            <a:ext cx="909280" cy="14548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818561" y="1807488"/>
            <a:ext cx="2273260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2060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Обращение</a:t>
            </a:r>
            <a:endParaRPr lang="en-US" sz="1750" dirty="0">
              <a:solidFill>
                <a:srgbClr val="002060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1818561" y="2200632"/>
            <a:ext cx="6688931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Вежливое </a:t>
            </a:r>
            <a:r>
              <a:rPr lang="en-US" sz="2400" dirty="0" err="1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приветствие</a:t>
            </a:r>
            <a:r>
              <a:rPr lang="en-US" sz="240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2400" dirty="0" smtClean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и</a:t>
            </a:r>
            <a:endParaRPr lang="ru-RU" sz="2400" dirty="0" smtClean="0">
              <a:solidFill>
                <a:srgbClr val="3B4E4E"/>
              </a:solidFill>
              <a:latin typeface="Overpass Light" pitchFamily="34" charset="0"/>
              <a:ea typeface="Overpass Light" pitchFamily="34" charset="-122"/>
              <a:cs typeface="Overpass Light" pitchFamily="34" charset="-120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en-US" sz="2400" dirty="0" smtClean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240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обращение к адресату.</a:t>
            </a:r>
            <a:endParaRPr lang="en-US" sz="2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08" y="3080504"/>
            <a:ext cx="909280" cy="145482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18561" y="3262313"/>
            <a:ext cx="2683073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Основное содержание</a:t>
            </a:r>
            <a:endParaRPr lang="en-US" sz="1750" dirty="0"/>
          </a:p>
        </p:txBody>
      </p:sp>
      <p:sp>
        <p:nvSpPr>
          <p:cNvPr id="9" name="Text 4"/>
          <p:cNvSpPr/>
          <p:nvPr/>
        </p:nvSpPr>
        <p:spPr>
          <a:xfrm>
            <a:off x="1818561" y="3655457"/>
            <a:ext cx="6688931" cy="567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Изложение </a:t>
            </a:r>
            <a:r>
              <a:rPr lang="en-US" sz="2400" dirty="0" err="1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основной</a:t>
            </a:r>
            <a:r>
              <a:rPr lang="en-US" sz="2400" dirty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мысли</a:t>
            </a:r>
            <a:endParaRPr lang="ru-RU" sz="2400" dirty="0" smtClean="0">
              <a:solidFill>
                <a:srgbClr val="002060"/>
              </a:solidFill>
              <a:latin typeface="Overpass Light" pitchFamily="34" charset="0"/>
              <a:ea typeface="Overpass Light" pitchFamily="34" charset="-122"/>
              <a:cs typeface="Overpass Light" pitchFamily="34" charset="-120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en-US" sz="2400" dirty="0" smtClean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письма</a:t>
            </a:r>
            <a:r>
              <a:rPr lang="en-US" sz="2400" dirty="0" smtClean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,</a:t>
            </a:r>
            <a:r>
              <a:rPr lang="ru-RU" sz="2400" dirty="0" smtClean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пожеланий</a:t>
            </a:r>
            <a:r>
              <a:rPr lang="en-US" sz="2400" dirty="0" smtClean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и поздравлений.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508" y="4535329"/>
            <a:ext cx="909280" cy="14548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818561" y="4717137"/>
            <a:ext cx="2273260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2060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Заключение</a:t>
            </a:r>
            <a:endParaRPr lang="en-US" sz="1750" dirty="0">
              <a:solidFill>
                <a:srgbClr val="002060"/>
              </a:solidFill>
            </a:endParaRPr>
          </a:p>
        </p:txBody>
      </p:sp>
      <p:sp>
        <p:nvSpPr>
          <p:cNvPr id="12" name="Text 6"/>
          <p:cNvSpPr/>
          <p:nvPr/>
        </p:nvSpPr>
        <p:spPr>
          <a:xfrm>
            <a:off x="1818561" y="5110282"/>
            <a:ext cx="6688931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dirty="0" err="1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Выражение</a:t>
            </a:r>
            <a:r>
              <a:rPr lang="en-US" sz="240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2400" dirty="0" err="1" smtClean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благодарности</a:t>
            </a:r>
            <a:endParaRPr lang="ru-RU" sz="2400" dirty="0" smtClean="0">
              <a:solidFill>
                <a:srgbClr val="3B4E4E"/>
              </a:solidFill>
              <a:latin typeface="Overpass Light" pitchFamily="34" charset="0"/>
              <a:ea typeface="Overpass Light" pitchFamily="34" charset="-122"/>
              <a:cs typeface="Overpass Light" pitchFamily="34" charset="-120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en-US" sz="2400" dirty="0" smtClean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 </a:t>
            </a:r>
            <a:r>
              <a:rPr lang="en-US" sz="240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и добрых чувств.</a:t>
            </a:r>
            <a:endParaRPr lang="en-US" sz="24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08" y="5990153"/>
            <a:ext cx="909280" cy="145482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818561" y="6171962"/>
            <a:ext cx="2273260" cy="284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2060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Подпи</a:t>
            </a:r>
            <a:r>
              <a:rPr lang="en-US" sz="175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сь</a:t>
            </a:r>
            <a:endParaRPr lang="en-US" sz="1750" dirty="0"/>
          </a:p>
        </p:txBody>
      </p:sp>
      <p:sp>
        <p:nvSpPr>
          <p:cNvPr id="15" name="Text 8"/>
          <p:cNvSpPr/>
          <p:nvPr/>
        </p:nvSpPr>
        <p:spPr>
          <a:xfrm>
            <a:off x="1818561" y="6565106"/>
            <a:ext cx="6688931" cy="2908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Указание имени автора письма.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18" name="Picture 2" descr="C:\Users\Borman\Desktop\проект\Новая папка\IMG_947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285543" y="2817998"/>
            <a:ext cx="7019535" cy="5166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7" name="Picture 1" descr="C:\Users\Borman\Desktop\проект\images.jf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264221" y="63035"/>
            <a:ext cx="3040857" cy="2579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0"/>
          <p:cNvSpPr/>
          <p:nvPr/>
        </p:nvSpPr>
        <p:spPr>
          <a:xfrm>
            <a:off x="793790" y="248173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0000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Темы для писем</a:t>
            </a:r>
            <a:endParaRPr lang="en-US" sz="445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353067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Поздравления с Новым Годом и Рождеством</a:t>
            </a:r>
            <a:r>
              <a:rPr lang="en-US" sz="1750" b="1" dirty="0">
                <a:solidFill>
                  <a:srgbClr val="002060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.</a:t>
            </a:r>
            <a:endParaRPr lang="en-US" sz="175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414873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Благодарность за поддержку и теплые пожелания.</a:t>
            </a:r>
            <a:endParaRPr lang="en-US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4766786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Рассказ о событиях уходящего года.</a:t>
            </a:r>
            <a:endParaRPr lang="en-US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93790" y="5384840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b="1" dirty="0">
                <a:solidFill>
                  <a:srgbClr val="3B4E4E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Планы и надежды на новый год.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332509" y="319931"/>
            <a:ext cx="859348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38125" algn="l"/>
              </a:tabLst>
            </a:pP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рок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русского языка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38125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выполнение практического задания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38125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«Пишем письмо Деду Морозу»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st.stranamam.ru/data/cache/2010nov/15/26/1006798_3900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453138" y="1"/>
            <a:ext cx="6021323" cy="8229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210502" y="1213658"/>
            <a:ext cx="478813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Здравствуйте,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мои дорогие второклассники!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Приветствует вас российский  Дед Мороз с родины своей славной –  города Великий Устюг.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Я часто спрашивал о вас своих помощников. Иногда они радовали меня, иногда огорчали. Но я знаю, что у вас добрые сердца, и вы сможете преодолеть все напасти, а я помогу вам в этом.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Дорогие мои друзья! Уже скоро наступит Новый год. Желаю вам здоровья такого крепкого, как мои февральские морозы. Пусть у вас будет столько друзей, сколько у меня в лесу ёлочек и сосенок.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Порадуйте Дедушку, напишите мне письма.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До свидания.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Любящий вас всем сердцем, ваш Дедушка Мороз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http://img0.liveinternet.ru/images/attach/c/3/122/424/122424214_konvert_Deda_moroza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509" y="2361655"/>
            <a:ext cx="7662559" cy="53359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651159"/>
            <a:ext cx="626483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0000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Письма Деду Морозу</a:t>
            </a:r>
            <a:endParaRPr lang="en-US" sz="445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93790" y="2955250"/>
            <a:ext cx="396835" cy="396835"/>
          </a:xfrm>
          <a:prstGeom prst="roundRect">
            <a:avLst>
              <a:gd name="adj" fmla="val 24007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17439" y="2955250"/>
            <a:ext cx="304121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Рассказать о мечтах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417439" y="3799999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Поделиться заветными желаниями.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955250"/>
            <a:ext cx="396835" cy="396835"/>
          </a:xfrm>
          <a:prstGeom prst="roundRect">
            <a:avLst>
              <a:gd name="adj" fmla="val 24007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309116" y="2955250"/>
            <a:ext cx="304121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Описать хорошее поведение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309116" y="3799999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Подчеркнуть свои достижения в этом году.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007769"/>
            <a:ext cx="396835" cy="396835"/>
          </a:xfrm>
          <a:prstGeom prst="roundRect">
            <a:avLst>
              <a:gd name="adj" fmla="val 24007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417439" y="5007769"/>
            <a:ext cx="304121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Выразить благодарность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417439" y="5852517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Поблагодарить за прошлые подарки.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4685467" y="5007769"/>
            <a:ext cx="396835" cy="396835"/>
          </a:xfrm>
          <a:prstGeom prst="roundRect">
            <a:avLst>
              <a:gd name="adj" fmla="val 24007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09116" y="5007769"/>
            <a:ext cx="29532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4E4E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Попросить подарки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5309116" y="5498187"/>
            <a:ext cx="304121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Составить список желаемых презентов.</a:t>
            </a:r>
            <a:endParaRPr lang="en-US" sz="1750" dirty="0"/>
          </a:p>
        </p:txBody>
      </p:sp>
      <p:pic>
        <p:nvPicPr>
          <p:cNvPr id="16" name="Рисунок 15" descr="2-402321a92178c2753b4a019bebef769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1832" y="0"/>
            <a:ext cx="5838568" cy="822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764" y="498764"/>
            <a:ext cx="706581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«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НОВОГОДНЯЯ МАСТРСКАЯ»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уникальных новогодних подарков в форме расписанных лошадок, символизирующих наступление 2026 года и традиционно ассоциируемых с культурным наследием казачества Волгоградской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G_95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340138" y="1181950"/>
            <a:ext cx="7913718" cy="5935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9394" name="Picture 2" descr="C:\Users\Borman\Desktop\проект\Новая папка\IMG_954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8764" y="2807089"/>
            <a:ext cx="7065818" cy="5299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60095" y="597218"/>
            <a:ext cx="5429369" cy="678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00"/>
              </a:lnSpc>
              <a:buNone/>
            </a:pPr>
            <a:r>
              <a:rPr lang="en-US" sz="7200" b="1" dirty="0">
                <a:solidFill>
                  <a:srgbClr val="C0000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Письма солдату</a:t>
            </a:r>
            <a:endParaRPr lang="en-US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5" y="1601629"/>
            <a:ext cx="542925" cy="5429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0095" y="2361724"/>
            <a:ext cx="4263509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Поддержка и воодушевление</a:t>
            </a:r>
            <a:endParaRPr lang="en-US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760095" y="2831306"/>
            <a:ext cx="76238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Выразите уверенность в его силе духа.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95" y="3830241"/>
            <a:ext cx="542925" cy="54292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0095" y="4590336"/>
            <a:ext cx="3056215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Напоминание о доме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9" name="Text 4"/>
          <p:cNvSpPr/>
          <p:nvPr/>
        </p:nvSpPr>
        <p:spPr>
          <a:xfrm>
            <a:off x="760095" y="5059918"/>
            <a:ext cx="76238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Расскажите о событиях семьи и друзей.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95" y="6058853"/>
            <a:ext cx="542925" cy="5429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0095" y="6818947"/>
            <a:ext cx="3603784" cy="339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Благодарность за службу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2" name="Text 6"/>
          <p:cNvSpPr/>
          <p:nvPr/>
        </p:nvSpPr>
        <p:spPr>
          <a:xfrm>
            <a:off x="760095" y="7288530"/>
            <a:ext cx="7623810" cy="347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Поблагодарите его за защиту Родины</a:t>
            </a:r>
            <a:r>
              <a:rPr lang="en-US" sz="2400" dirty="0">
                <a:solidFill>
                  <a:srgbClr val="002060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.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17" name="Рисунок 16" descr="1763723615_8991e1f4-c5f4-4733-b0ac-c89071627aa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0624" y="262522"/>
            <a:ext cx="5153891" cy="7730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247385" y="251201"/>
            <a:ext cx="1377341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8125" algn="l"/>
              </a:tabLst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одготовили новогодние подарки для солдат специальной военной операции (СВО) в виде расписанных вручную лошадок,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812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открыток-писем с новогодними пожеланиями,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812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посылки со сладкими подарками.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IMG_953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83" y="2313304"/>
            <a:ext cx="7600221" cy="5700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_961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834414" y="2423494"/>
            <a:ext cx="6154075" cy="4615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2633" y="293607"/>
            <a:ext cx="7065819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«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Новогодняя мастерская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писали письма своим </a:t>
            </a:r>
            <a:endPara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друзьям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города Тутаева, </a:t>
            </a:r>
            <a:endPara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подписывали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конверты, </a:t>
            </a:r>
            <a:endPara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украшали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</a:t>
            </a:r>
            <a:endParaRPr lang="ru-RU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новогодними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аппликациями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MG_955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217" y="897775"/>
            <a:ext cx="9443257" cy="7082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82633" y="1973223"/>
            <a:ext cx="6181747" cy="104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ru-RU" sz="4450" b="1" dirty="0" smtClean="0">
                <a:solidFill>
                  <a:srgbClr val="233939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«</a:t>
            </a:r>
            <a:r>
              <a:rPr lang="en-US" sz="4000" b="1" dirty="0" err="1" smtClean="0">
                <a:solidFill>
                  <a:srgbClr val="00206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Письма</a:t>
            </a:r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дедушк</a:t>
            </a:r>
            <a:r>
              <a:rPr lang="ru-RU" sz="4000" b="1" dirty="0" err="1" smtClean="0">
                <a:solidFill>
                  <a:srgbClr val="00206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ам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 и бабушкам…» </a:t>
            </a:r>
            <a:endParaRPr lang="en-US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93790" y="3022163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32565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00000"/>
                </a:solidFill>
                <a:latin typeface="Times New Roman" pitchFamily="18" charset="0"/>
                <a:ea typeface="Syne Bold" pitchFamily="34" charset="-122"/>
                <a:cs typeface="Times New Roman" pitchFamily="18" charset="0"/>
              </a:rPr>
              <a:t>Воспоминания</a:t>
            </a:r>
            <a:endParaRPr lang="en-US" sz="2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028224" y="3610928"/>
            <a:ext cx="3195995" cy="861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3B4E4E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Поделиться теплыми воспоминаниями </a:t>
            </a:r>
            <a:r>
              <a:rPr lang="en-US" sz="2400" dirty="0" err="1">
                <a:solidFill>
                  <a:srgbClr val="3B4E4E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из</a:t>
            </a:r>
            <a:r>
              <a:rPr lang="en-US" sz="2400" dirty="0">
                <a:solidFill>
                  <a:srgbClr val="3B4E4E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3B4E4E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детства</a:t>
            </a:r>
            <a:r>
              <a:rPr lang="en-US" sz="1750" dirty="0" smtClean="0">
                <a:solidFill>
                  <a:srgbClr val="3B4E4E"/>
                </a:solidFill>
                <a:latin typeface="Overpass Light" pitchFamily="34" charset="0"/>
                <a:ea typeface="Overpass Light" pitchFamily="34" charset="-122"/>
                <a:cs typeface="Overpass Light" pitchFamily="34" charset="-120"/>
              </a:rPr>
              <a:t>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3022163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32565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C00000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Благодарность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919901" y="3610928"/>
            <a:ext cx="3195995" cy="861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3B4E4E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Выразить признательность за мудрость и поддержку.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93790" y="4934069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DDEEE6"/>
          </a:solidFill>
          <a:ln w="7620">
            <a:solidFill>
              <a:srgbClr val="C3D4C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1685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00000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Планы на будущее</a:t>
            </a:r>
            <a:endParaRPr lang="en-US" sz="2200" dirty="0">
              <a:solidFill>
                <a:srgbClr val="C00000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1028224" y="5658922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ea typeface="Overpass Light" pitchFamily="34" charset="-122"/>
                <a:cs typeface="Times New Roman" pitchFamily="18" charset="0"/>
              </a:rPr>
              <a:t>Рассказать о текущих событиях в жизни и планах.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5265" y="-1"/>
            <a:ext cx="83459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«Новогодняя мастерская»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приняли участие в акции «Внуки по переписке», писали новогодние письма одиноким дедушкам и бабушкам из города Плесецка Архангельской области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49" name="Picture 1" descr="C:\Users\Borman\Downloads\IMG_963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8052955" y="1897953"/>
            <a:ext cx="6866314" cy="5149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756" y="349135"/>
            <a:ext cx="141150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«Маршрут добрых новогодних писем» - мы отправились на почту для отправки наших писем одиноким бабушкам и дедушка из города Плесецка Архангельской области и посылки ребятам 2 класса Центра образования №1(МОУ лицей №1) города Тутаева Ярославской области. В посылку вложили письма ребятам, наших лошадок и сладости.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MG_963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107679" y="2238893"/>
            <a:ext cx="6295505" cy="4721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956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18" y="1974271"/>
            <a:ext cx="7697585" cy="5773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2633" y="5913295"/>
            <a:ext cx="1383237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олучение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посылки с ответными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письмами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подарочками от ребятам 2 класса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Центра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образования №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города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Тутаева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Ярославской области.</a:t>
            </a:r>
          </a:p>
          <a:p>
            <a:endParaRPr lang="ru-RU" dirty="0"/>
          </a:p>
        </p:txBody>
      </p:sp>
      <p:pic>
        <p:nvPicPr>
          <p:cNvPr id="62468" name="Picture 4" descr="C:\Users\Borman\Desktop\проект\Новая папка\IMG_973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633" y="580679"/>
            <a:ext cx="7110154" cy="5332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987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254240" y="1472911"/>
            <a:ext cx="7137861" cy="5353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</TotalTime>
  <Words>783</Words>
  <Application>Microsoft Office PowerPoint</Application>
  <PresentationFormat>Произвольный</PresentationFormat>
  <Paragraphs>118</Paragraphs>
  <Slides>17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Overpass Light</vt:lpstr>
      <vt:lpstr>Times New Roman</vt:lpstr>
      <vt:lpstr>Syne Bold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Borman</cp:lastModifiedBy>
  <cp:revision>47</cp:revision>
  <dcterms:created xsi:type="dcterms:W3CDTF">2024-11-29T22:52:18Z</dcterms:created>
  <dcterms:modified xsi:type="dcterms:W3CDTF">2026-02-13T00:54:29Z</dcterms:modified>
</cp:coreProperties>
</file>