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69" r:id="rId2"/>
    <p:sldId id="256" r:id="rId3"/>
    <p:sldId id="258" r:id="rId4"/>
    <p:sldId id="261" r:id="rId5"/>
    <p:sldId id="266" r:id="rId6"/>
    <p:sldId id="262" r:id="rId7"/>
    <p:sldId id="264" r:id="rId8"/>
    <p:sldId id="263" r:id="rId9"/>
    <p:sldId id="265" r:id="rId10"/>
    <p:sldId id="267" r:id="rId11"/>
    <p:sldId id="270" r:id="rId12"/>
    <p:sldId id="260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 snapToGrid="0" showGuides="1">
      <p:cViewPr varScale="1">
        <p:scale>
          <a:sx n="68" d="100"/>
          <a:sy n="68" d="100"/>
        </p:scale>
        <p:origin x="60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208933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24417" y="1196975"/>
            <a:ext cx="10943167" cy="108267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26533" y="2422525"/>
            <a:ext cx="10949517" cy="1752600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C2673DCD-2704-49D8-8FC1-3810D347C3F5}" type="datetimeFigureOut">
              <a:rPr lang="ru-RU" smtClean="0"/>
              <a:pPr/>
              <a:t>07.04.2026</a:t>
            </a:fld>
            <a:endParaRPr lang="ru-RU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5CA4F013-E0A2-4A1A-883F-2A77275DA5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  <a:pPr/>
              <a:t>07.04.2026</a:t>
            </a:fld>
            <a:endParaRPr lang="ru-RU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  <a:pPr/>
              <a:t>07.04.2026</a:t>
            </a:fld>
            <a:endParaRPr lang="ru-RU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  <a:pPr/>
              <a:t>07.04.2026</a:t>
            </a:fld>
            <a:endParaRPr lang="ru-RU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7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7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  <a:pPr/>
              <a:t>07.04.2026</a:t>
            </a:fld>
            <a:endParaRPr lang="ru-RU"/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  <a:pPr/>
              <a:t>07.04.2026</a:t>
            </a:fld>
            <a:endParaRPr lang="ru-RU"/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  <a:pPr/>
              <a:t>07.04.2026</a:t>
            </a:fld>
            <a:endParaRPr lang="ru-RU"/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  <a:pPr/>
              <a:t>07.04.2026</a:t>
            </a:fld>
            <a:endParaRPr lang="ru-RU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5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  <a:pPr/>
              <a:t>07.04.2026</a:t>
            </a:fld>
            <a:endParaRPr lang="ru-RU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  <a:pPr/>
              <a:t>07.04.2026</a:t>
            </a:fld>
            <a:endParaRPr lang="ru-RU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90500"/>
            <a:ext cx="2743200" cy="5937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90500"/>
            <a:ext cx="8026400" cy="5937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73DCD-2704-49D8-8FC1-3810D347C3F5}" type="datetimeFigureOut">
              <a:rPr lang="ru-RU" smtClean="0"/>
              <a:pPr/>
              <a:t>07.04.2026</a:t>
            </a:fld>
            <a:endParaRPr lang="ru-RU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4F013-E0A2-4A1A-883F-2A77275DA5F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9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12208933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609600" y="190500"/>
            <a:ext cx="10972800" cy="582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en-US" altLang="zh-CN" dirty="0"/>
              <a:t>Click to edit Master title style</a:t>
            </a:r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609600" y="1174750"/>
            <a:ext cx="109728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en-US" altLang="zh-CN" dirty="0"/>
              <a:t>Click to edit Master text styles</a:t>
            </a:r>
          </a:p>
          <a:p>
            <a:pPr lvl="1"/>
            <a:r>
              <a:rPr lang="en-US" altLang="zh-CN" dirty="0"/>
              <a:t>Second level</a:t>
            </a:r>
          </a:p>
          <a:p>
            <a:pPr lvl="2"/>
            <a:r>
              <a:rPr lang="en-US" altLang="zh-CN" dirty="0"/>
              <a:t>Third level</a:t>
            </a:r>
          </a:p>
          <a:p>
            <a:pPr lvl="3"/>
            <a:r>
              <a:rPr lang="en-US" altLang="zh-CN" dirty="0"/>
              <a:t>Fourth level</a:t>
            </a:r>
          </a:p>
          <a:p>
            <a:pPr lvl="4"/>
            <a:r>
              <a:rPr lang="en-US" altLang="zh-CN" dirty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C2673DCD-2704-49D8-8FC1-3810D347C3F5}" type="datetimeFigureOut">
              <a:rPr lang="ru-RU" smtClean="0"/>
              <a:pPr/>
              <a:t>07.04.2026</a:t>
            </a:fld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5CA4F013-E0A2-4A1A-883F-2A77275DA5F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овое поле 4"/>
          <p:cNvSpPr txBox="1"/>
          <p:nvPr/>
        </p:nvSpPr>
        <p:spPr>
          <a:xfrm>
            <a:off x="675249" y="514350"/>
            <a:ext cx="10044333" cy="3762228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charset="0"/>
                <a:cs typeface="Times New Roman" panose="02020603050405020304" charset="0"/>
                <a:sym typeface="+mn-ea"/>
              </a:rPr>
              <a:t>КРАЕВЕДЕНИЕ, КАК СРЕДСТВО РАЗВИТИЯ ПАТРИОТИЗМА, ФОРМИРОВАНИЯ ГРАЖДАНСКОГО СОЗНАНИЯ, ПРИОБЩЕНИЯ  К КУЛЬТУРЕ И ИСТОРИЧЕСКОМУ НАСЛЕДИЮ РОДНОГО КРАЯ</a:t>
            </a:r>
            <a:r>
              <a:rPr lang="ru-RU" sz="4000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charset="0"/>
                <a:cs typeface="Times New Roman" panose="02020603050405020304" charset="0"/>
                <a:sym typeface="+mn-ea"/>
              </a:rPr>
              <a:t>. </a:t>
            </a:r>
            <a:r>
              <a:rPr lang="ru-RU" sz="3200" dirty="0" smtClean="0">
                <a:solidFill>
                  <a:srgbClr val="002060"/>
                </a:solidFill>
                <a:effectLst/>
                <a:latin typeface="Calibri" panose="020F0502020204030204" charset="0"/>
                <a:ea typeface="Calibri" panose="020F0502020204030204" charset="0"/>
                <a:cs typeface="Times New Roman" panose="02020603050405020304" charset="0"/>
                <a:sym typeface="+mn-ea"/>
              </a:rPr>
              <a:t/>
            </a:r>
            <a:br>
              <a:rPr lang="ru-RU" sz="3200" dirty="0" smtClean="0">
                <a:solidFill>
                  <a:srgbClr val="002060"/>
                </a:solidFill>
                <a:effectLst/>
                <a:latin typeface="Calibri" panose="020F0502020204030204" charset="0"/>
                <a:ea typeface="Calibri" panose="020F0502020204030204" charset="0"/>
                <a:cs typeface="Times New Roman" panose="02020603050405020304" charset="0"/>
                <a:sym typeface="+mn-ea"/>
              </a:rPr>
            </a:br>
            <a:endParaRPr lang="ru-RU" sz="3200" b="1" dirty="0" smtClean="0">
              <a:solidFill>
                <a:srgbClr val="002060"/>
              </a:solidFill>
              <a:effectLst/>
              <a:latin typeface="Calibri" panose="020F0502020204030204" charset="0"/>
              <a:ea typeface="Calibri" panose="020F0502020204030204" charset="0"/>
              <a:cs typeface="Times New Roman" panose="02020603050405020304" charset="0"/>
              <a:sym typeface="+mn-ea"/>
            </a:endParaRPr>
          </a:p>
          <a:p>
            <a:pPr algn="r"/>
            <a:r>
              <a:rPr lang="ru-RU" sz="2800" dirty="0">
                <a:solidFill>
                  <a:srgbClr val="00206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Автор 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: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Варганкина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Т.В.</a:t>
            </a:r>
            <a:endParaRPr lang="ru-RU" sz="2800" dirty="0">
              <a:solidFill>
                <a:srgbClr val="00206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r"/>
            <a:r>
              <a:rPr lang="ru-RU" sz="2800" dirty="0">
                <a:solidFill>
                  <a:srgbClr val="00206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муниципальное общеобразовательное учреждение </a:t>
            </a:r>
            <a:endParaRPr lang="ru-RU" sz="2800" dirty="0" smtClean="0">
              <a:solidFill>
                <a:srgbClr val="002060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r"/>
            <a:r>
              <a:rPr lang="ru-RU" sz="2800" dirty="0" smtClean="0">
                <a:solidFill>
                  <a:srgbClr val="00206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«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Средняя школа №18 имени Героя Советского 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Союза</a:t>
            </a:r>
          </a:p>
          <a:p>
            <a:pPr algn="r"/>
            <a:r>
              <a:rPr lang="ru-RU" sz="2800" dirty="0" smtClean="0">
                <a:solidFill>
                  <a:srgbClr val="00206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Д.М.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Карбышева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г. Волжского Волгоградской области»</a:t>
            </a:r>
            <a:endParaRPr lang="ru-RU" sz="2800" dirty="0">
              <a:solidFill>
                <a:srgbClr val="00206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ru-RU" altLang="en-US" sz="2800" dirty="0" smtClean="0">
              <a:solidFill>
                <a:srgbClr val="002060"/>
              </a:solidFill>
              <a:effectLst/>
              <a:latin typeface="Calibri" panose="020F0502020204030204" charset="0"/>
              <a:ea typeface="Calibri" panose="020F05020202040302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овое поле 3"/>
          <p:cNvSpPr txBox="1"/>
          <p:nvPr/>
        </p:nvSpPr>
        <p:spPr>
          <a:xfrm>
            <a:off x="189865" y="351692"/>
            <a:ext cx="10501581" cy="5953223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defTabSz="266700">
              <a:lnSpc>
                <a:spcPct val="114000"/>
              </a:lnSpc>
              <a:buFont typeface="Symbol" panose="05050102010706020507"/>
              <a:buChar char=""/>
            </a:pPr>
            <a:r>
              <a:rPr lang="ru-RU" sz="4000" dirty="0" smtClean="0">
                <a:solidFill>
                  <a:srgbClr val="00206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Краеведение - это изучение своей «малой» Родины её природы, этнографии, материальной и духовной культуры, быта. </a:t>
            </a:r>
            <a:br>
              <a:rPr lang="ru-RU" sz="4000" dirty="0" smtClean="0">
                <a:solidFill>
                  <a:srgbClr val="00206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</a:br>
            <a:endParaRPr sz="3200" u="sng" dirty="0">
              <a:solidFill>
                <a:srgbClr val="002060"/>
              </a:solidFill>
              <a:latin typeface="Times New Roman" panose="02020603050405020304" charset="0"/>
              <a:ea typeface="Times New Roman" panose="02020603050405020304"/>
              <a:cs typeface="Times New Roman" panose="02020603050405020304" charset="0"/>
            </a:endParaRPr>
          </a:p>
          <a:p>
            <a:pPr defTabSz="266700">
              <a:lnSpc>
                <a:spcPct val="114000"/>
              </a:lnSpc>
              <a:buFont typeface="Symbol" panose="05050102010706020507"/>
              <a:buChar char=""/>
            </a:pPr>
            <a:r>
              <a:rPr sz="3200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 </a:t>
            </a:r>
            <a:r>
              <a:rPr lang="ru-RU" sz="4000" dirty="0" smtClean="0">
                <a:solidFill>
                  <a:srgbClr val="00206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Краеведческая </a:t>
            </a:r>
            <a:r>
              <a:rPr lang="ru-RU" sz="4000" dirty="0">
                <a:solidFill>
                  <a:srgbClr val="00206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деятельность позволяет воспитывать патриота и гражданина на конкретных примерах, приобщить к культурному наследию страны и малой родины</a:t>
            </a:r>
            <a:r>
              <a:rPr lang="ru-RU" sz="4000" dirty="0" smtClean="0">
                <a:solidFill>
                  <a:srgbClr val="00206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.</a:t>
            </a:r>
            <a:endParaRPr lang="ru-RU" sz="3600" dirty="0" smtClean="0">
              <a:solidFill>
                <a:srgbClr val="00206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defTabSz="266700">
              <a:lnSpc>
                <a:spcPct val="114000"/>
              </a:lnSpc>
              <a:buFont typeface="Symbol" panose="05050102010706020507"/>
              <a:buChar char=""/>
            </a:pPr>
            <a:endParaRPr sz="3200" dirty="0">
              <a:latin typeface="Times New Roman" panose="02020603050405020304" charset="0"/>
              <a:ea typeface="Times New Roman" panose="02020603050405020304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овое поле 4"/>
          <p:cNvSpPr txBox="1"/>
          <p:nvPr/>
        </p:nvSpPr>
        <p:spPr>
          <a:xfrm>
            <a:off x="424181" y="207645"/>
            <a:ext cx="10464214" cy="6245406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just" defTabSz="266700">
              <a:lnSpc>
                <a:spcPct val="114000"/>
              </a:lnSpc>
            </a:pPr>
            <a:r>
              <a:rPr lang="ru-RU" altLang="en-US" sz="1600" dirty="0">
                <a:solidFill>
                  <a:srgbClr val="333333"/>
                </a:solidFill>
                <a:latin typeface="Times New Roman" panose="02020603050405020304"/>
                <a:ea typeface="Calibri" panose="020F0502020204030204"/>
              </a:rPr>
              <a:t>	</a:t>
            </a:r>
            <a:r>
              <a:rPr lang="en-US" altLang="en-US" sz="2800" dirty="0" err="1" smtClean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Реализация</a:t>
            </a:r>
            <a:r>
              <a:rPr lang="en-US" altLang="ru-RU" sz="2800" dirty="0" smtClean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lang="en-US" altLang="en-US"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патриотического</a:t>
            </a:r>
            <a:r>
              <a:rPr lang="en-US" altLang="ru-RU"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lang="en-US" altLang="en-US"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воспитания</a:t>
            </a:r>
            <a:r>
              <a:rPr lang="en-US" altLang="ru-RU"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lang="en-US" altLang="en-US"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только</a:t>
            </a:r>
            <a:r>
              <a:rPr lang="en-US" altLang="ru-RU"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lang="en-US" altLang="en-US"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с</a:t>
            </a:r>
            <a:r>
              <a:rPr lang="en-US" altLang="ru-RU"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lang="en-US" altLang="en-US"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помощью</a:t>
            </a:r>
            <a:r>
              <a:rPr lang="en-US" altLang="ru-RU"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lang="en-US" altLang="en-US"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знаниевого</a:t>
            </a:r>
            <a:r>
              <a:rPr lang="en-US" altLang="ru-RU"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lang="en-US" altLang="en-US"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подхода</a:t>
            </a:r>
            <a:r>
              <a:rPr lang="en-US" altLang="ru-RU"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lang="en-US" altLang="en-US"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невозможна</a:t>
            </a:r>
            <a:r>
              <a:rPr lang="en-US" altLang="ru-RU"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. </a:t>
            </a:r>
            <a:r>
              <a:rPr lang="en-US" altLang="en-US"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Появляется</a:t>
            </a:r>
            <a:r>
              <a:rPr lang="en-US" altLang="ru-RU"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lang="en-US" altLang="en-US"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необходимость</a:t>
            </a:r>
            <a:r>
              <a:rPr lang="en-US" altLang="ru-RU"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lang="en-US" altLang="en-US"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в</a:t>
            </a:r>
            <a:r>
              <a:rPr lang="en-US" altLang="ru-RU"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lang="en-US" altLang="en-US"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деятельностном</a:t>
            </a:r>
            <a:r>
              <a:rPr lang="en-US" altLang="ru-RU"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lang="en-US" altLang="en-US"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компоненте</a:t>
            </a:r>
            <a:r>
              <a:rPr lang="en-US" altLang="ru-RU"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lang="en-US" altLang="en-US"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патриотического</a:t>
            </a:r>
            <a:r>
              <a:rPr lang="en-US" altLang="ru-RU"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lang="en-US" altLang="en-US"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воспитания</a:t>
            </a:r>
            <a:r>
              <a:rPr lang="en-US" altLang="ru-RU"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. </a:t>
            </a:r>
            <a:r>
              <a:rPr lang="en-US" altLang="en-US"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Только</a:t>
            </a:r>
            <a:r>
              <a:rPr lang="en-US" altLang="ru-RU"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lang="en-US" altLang="en-US"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через</a:t>
            </a:r>
            <a:r>
              <a:rPr lang="en-US" altLang="ru-RU"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lang="en-US" altLang="en-US"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активное</a:t>
            </a:r>
            <a:r>
              <a:rPr lang="en-US" altLang="ru-RU"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lang="en-US" altLang="en-US"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вовлечение</a:t>
            </a:r>
            <a:r>
              <a:rPr lang="en-US" altLang="ru-RU"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lang="en-US" altLang="en-US"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в</a:t>
            </a:r>
            <a:r>
              <a:rPr lang="en-US" altLang="ru-RU"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lang="en-US" altLang="en-US"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социальную</a:t>
            </a:r>
            <a:r>
              <a:rPr lang="en-US" altLang="ru-RU"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lang="en-US" altLang="en-US"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деятельность</a:t>
            </a:r>
            <a:r>
              <a:rPr lang="en-US" altLang="ru-RU"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lang="en-US" altLang="en-US"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и</a:t>
            </a:r>
            <a:r>
              <a:rPr lang="en-US" altLang="ru-RU"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lang="en-US" altLang="en-US"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сознательное</a:t>
            </a:r>
            <a:r>
              <a:rPr lang="en-US" altLang="ru-RU"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lang="en-US" altLang="en-US"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участие</a:t>
            </a:r>
            <a:r>
              <a:rPr lang="en-US" altLang="ru-RU"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lang="en-US" altLang="en-US"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в</a:t>
            </a:r>
            <a:r>
              <a:rPr lang="en-US" altLang="ru-RU"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lang="en-US" altLang="en-US"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ней</a:t>
            </a:r>
            <a:r>
              <a:rPr lang="ru-RU" altLang="en-US"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.</a:t>
            </a:r>
            <a:endParaRPr lang="en-US" altLang="ru-RU" sz="2800" dirty="0">
              <a:solidFill>
                <a:srgbClr val="002060"/>
              </a:solidFill>
              <a:latin typeface="Times New Roman" panose="02020603050405020304"/>
              <a:ea typeface="Calibri" panose="020F0502020204030204"/>
            </a:endParaRPr>
          </a:p>
          <a:p>
            <a:pPr algn="just" defTabSz="266700">
              <a:lnSpc>
                <a:spcPct val="114000"/>
              </a:lnSpc>
            </a:pPr>
            <a:endParaRPr sz="2800" dirty="0">
              <a:solidFill>
                <a:srgbClr val="002060"/>
              </a:solidFill>
              <a:latin typeface="Times New Roman" panose="02020603050405020304"/>
              <a:ea typeface="Calibri" panose="020F0502020204030204"/>
            </a:endParaRPr>
          </a:p>
          <a:p>
            <a:pPr algn="just" defTabSz="266700">
              <a:lnSpc>
                <a:spcPct val="114000"/>
              </a:lnSpc>
            </a:pPr>
            <a:r>
              <a:rPr lang="ru-RU" sz="2800" dirty="0" smtClean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	</a:t>
            </a:r>
            <a:r>
              <a:rPr sz="2800" dirty="0" err="1" smtClean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Краеведческая</a:t>
            </a:r>
            <a:r>
              <a:rPr sz="2800" dirty="0" smtClean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деятельность</a:t>
            </a:r>
            <a:r>
              <a:rPr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позволяет</a:t>
            </a:r>
            <a:r>
              <a:rPr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воспитывать</a:t>
            </a:r>
            <a:r>
              <a:rPr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патриота</a:t>
            </a:r>
            <a:r>
              <a:rPr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и </a:t>
            </a:r>
            <a:r>
              <a:rPr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гражданина</a:t>
            </a:r>
            <a:r>
              <a:rPr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на</a:t>
            </a:r>
            <a:r>
              <a:rPr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конкретных</a:t>
            </a:r>
            <a:r>
              <a:rPr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примерах</a:t>
            </a:r>
            <a:r>
              <a:rPr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, </a:t>
            </a:r>
            <a:r>
              <a:rPr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приобщить</a:t>
            </a:r>
            <a:r>
              <a:rPr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к </a:t>
            </a:r>
            <a:r>
              <a:rPr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культурному</a:t>
            </a:r>
            <a:r>
              <a:rPr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наследию</a:t>
            </a:r>
            <a:r>
              <a:rPr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страны</a:t>
            </a:r>
            <a:r>
              <a:rPr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и </a:t>
            </a:r>
            <a:r>
              <a:rPr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малой</a:t>
            </a:r>
            <a:r>
              <a:rPr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родины</a:t>
            </a:r>
            <a:r>
              <a:rPr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 </a:t>
            </a:r>
            <a:r>
              <a:rPr sz="2800" dirty="0" err="1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через</a:t>
            </a:r>
            <a:r>
              <a:rPr sz="2800" dirty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:</a:t>
            </a:r>
          </a:p>
          <a:p>
            <a:pPr algn="ctr" defTabSz="266700">
              <a:lnSpc>
                <a:spcPct val="114000"/>
              </a:lnSpc>
            </a:pP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ПРОЕКТНУЮ ДЕЯТЕЛЬНОСТЬ</a:t>
            </a:r>
          </a:p>
          <a:p>
            <a:pPr algn="ctr" defTabSz="266700">
              <a:lnSpc>
                <a:spcPct val="114000"/>
              </a:lnSpc>
            </a:pP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  <a:sym typeface="+mn-ea"/>
              </a:rPr>
              <a:t>ИССЛЕДОВАТЕЛЬСКУЮ ДЕЯТЕЛЬНОСТЬ</a:t>
            </a:r>
            <a:endParaRPr lang="ru-RU" sz="2800" b="1" dirty="0" smtClean="0">
              <a:solidFill>
                <a:srgbClr val="002060"/>
              </a:solidFill>
              <a:latin typeface="Times New Roman" panose="02020603050405020304"/>
              <a:ea typeface="Calibri" panose="020F0502020204030204"/>
            </a:endParaRPr>
          </a:p>
          <a:p>
            <a:pPr algn="ctr" defTabSz="266700">
              <a:lnSpc>
                <a:spcPct val="114000"/>
              </a:lnSpc>
            </a:pP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  <a:sym typeface="+mn-ea"/>
              </a:rPr>
              <a:t>ИЗУЧЕНИЕ СЕМЕЙНОЙ ИСТОРИИ</a:t>
            </a:r>
            <a:endParaRPr lang="ru-RU" sz="2800" b="1" dirty="0" smtClean="0">
              <a:solidFill>
                <a:srgbClr val="002060"/>
              </a:solidFill>
              <a:latin typeface="Times New Roman" panose="02020603050405020304"/>
              <a:ea typeface="Calibri" panose="020F0502020204030204"/>
            </a:endParaRPr>
          </a:p>
          <a:p>
            <a:pPr algn="ctr" defTabSz="266700">
              <a:lnSpc>
                <a:spcPct val="114000"/>
              </a:lnSpc>
            </a:pP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>МУЗЕЙНУЮ ПЕДАГОГИКУ</a:t>
            </a:r>
          </a:p>
          <a:p>
            <a:pPr defTabSz="266700">
              <a:lnSpc>
                <a:spcPct val="114000"/>
              </a:lnSpc>
            </a:pPr>
            <a:endParaRPr sz="2800" dirty="0">
              <a:latin typeface="Times New Roman" panose="02020603050405020304"/>
              <a:ea typeface="Calibri" panose="020F0502020204030204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  <a:sym typeface="+mn-ea"/>
              </a:rPr>
              <a:t>ПРОЕКТНАЯ ДЕЯТЕЛЬНОСТЬ</a:t>
            </a:r>
            <a:endParaRPr lang="ru-RU" altLang="en-US" b="1" dirty="0">
              <a:solidFill>
                <a:srgbClr val="002060"/>
              </a:solidFill>
            </a:endParaRPr>
          </a:p>
        </p:txBody>
      </p:sp>
      <p:sp>
        <p:nvSpPr>
          <p:cNvPr id="9" name="Замещающее содержимое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9200" y="686435"/>
            <a:ext cx="8486775" cy="3195320"/>
          </a:xfrm>
          <a:prstGeom prst="rect">
            <a:avLst/>
          </a:prstGeom>
        </p:spPr>
      </p:pic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5145" y="3475355"/>
            <a:ext cx="5086350" cy="3382645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63895" y="3548380"/>
            <a:ext cx="4809490" cy="32359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  <a:sym typeface="+mn-ea"/>
              </a:rPr>
              <a:t>ПРОЕКТНАЯ  ДЕЯТЕЛЬНОСТЬ</a:t>
            </a:r>
            <a:endParaRPr lang="ru-RU" altLang="en-US" b="1" dirty="0">
              <a:solidFill>
                <a:srgbClr val="002060"/>
              </a:solidFill>
            </a:endParaRPr>
          </a:p>
        </p:txBody>
      </p:sp>
      <p:sp>
        <p:nvSpPr>
          <p:cNvPr id="9" name="Замещающее содержимое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600" y="888365"/>
            <a:ext cx="4784090" cy="3034030"/>
          </a:xfrm>
          <a:prstGeom prst="rect">
            <a:avLst/>
          </a:prstGeom>
        </p:spPr>
      </p:pic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17565" y="888365"/>
            <a:ext cx="5153025" cy="3848735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7170" y="3039745"/>
            <a:ext cx="3178175" cy="3545840"/>
          </a:xfrm>
          <a:prstGeom prst="rect">
            <a:avLst/>
          </a:prstGeom>
        </p:spPr>
      </p:pic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95345" y="2857500"/>
            <a:ext cx="3784600" cy="3843655"/>
          </a:xfrm>
          <a:prstGeom prst="rect">
            <a:avLst/>
          </a:prstGeom>
        </p:spPr>
      </p:pic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68135" y="2952750"/>
            <a:ext cx="4402455" cy="3632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  <a:sym typeface="+mn-ea"/>
              </a:rPr>
              <a:t>ИССЛЕДОВАТЕЛЬСКАЯ ДЕЯТЕЛЬНОСТЬ</a:t>
            </a:r>
            <a:endParaRPr lang="ru-RU" altLang="en-US" b="1" dirty="0">
              <a:solidFill>
                <a:srgbClr val="002060"/>
              </a:solidFill>
            </a:endParaRPr>
          </a:p>
        </p:txBody>
      </p:sp>
      <p:sp>
        <p:nvSpPr>
          <p:cNvPr id="4" name="Замещающее 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Герои живут рядом</a:t>
            </a:r>
            <a:endParaRPr lang="ru-RU" alt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altLang="en-US" dirty="0"/>
          </a:p>
        </p:txBody>
      </p:sp>
      <p:pic>
        <p:nvPicPr>
          <p:cNvPr id="4100" name="Picture 5" descr="FCJoXAVOvOI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080" y="1961515"/>
            <a:ext cx="5447030" cy="422719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20" name="Picture 4" descr="cIDKlJ7Ozx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80100" y="1026160"/>
            <a:ext cx="5673090" cy="5162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  <a:sym typeface="+mn-ea"/>
              </a:rPr>
              <a:t>ИССЛЕДОВАТЕЛЬСКАЯ ДЕЯТЕЛЬНОСТЬ</a:t>
            </a:r>
            <a:endParaRPr lang="ru-RU" altLang="en-US" b="1" dirty="0">
              <a:solidFill>
                <a:srgbClr val="002060"/>
              </a:solidFill>
            </a:endParaRPr>
          </a:p>
        </p:txBody>
      </p:sp>
      <p:sp>
        <p:nvSpPr>
          <p:cNvPr id="6" name="Замещающее 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675" y="1273810"/>
            <a:ext cx="5258435" cy="5042535"/>
          </a:xfrm>
          <a:prstGeom prst="rect">
            <a:avLst/>
          </a:prstGeom>
        </p:spPr>
      </p:pic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35395" y="1174750"/>
            <a:ext cx="3900170" cy="3250565"/>
          </a:xfrm>
          <a:prstGeom prst="rect">
            <a:avLst/>
          </a:prstGeom>
        </p:spPr>
      </p:pic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87390" y="3705860"/>
            <a:ext cx="4995545" cy="30219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  <a:sym typeface="+mn-ea"/>
              </a:rPr>
              <a:t>ИЗУЧЕНИЕ СЕМЕЙНОЙ ИСТОРИИ</a:t>
            </a:r>
            <a:endParaRPr lang="ru-RU" altLang="en-US" b="1" dirty="0">
              <a:solidFill>
                <a:srgbClr val="002060"/>
              </a:solidFill>
            </a:endParaRPr>
          </a:p>
        </p:txBody>
      </p:sp>
      <p:sp>
        <p:nvSpPr>
          <p:cNvPr id="6" name="Замещающее содержимое 5"/>
          <p:cNvSpPr>
            <a:spLocks noGrp="1"/>
          </p:cNvSpPr>
          <p:nvPr>
            <p:ph idx="1"/>
          </p:nvPr>
        </p:nvSpPr>
        <p:spPr>
          <a:xfrm>
            <a:off x="609600" y="1117600"/>
            <a:ext cx="10972800" cy="4953000"/>
          </a:xfrm>
        </p:spPr>
        <p:txBody>
          <a:bodyPr/>
          <a:lstStyle/>
          <a:p>
            <a:endParaRPr lang="ru-RU" altLang="en-US"/>
          </a:p>
        </p:txBody>
      </p:sp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8965" y="773430"/>
            <a:ext cx="5892165" cy="3025775"/>
          </a:xfrm>
          <a:prstGeom prst="rect">
            <a:avLst/>
          </a:prstGeom>
        </p:spPr>
      </p:pic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09410" y="1365885"/>
            <a:ext cx="4281170" cy="4126865"/>
          </a:xfrm>
          <a:prstGeom prst="rect">
            <a:avLst/>
          </a:prstGeom>
        </p:spPr>
      </p:pic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9600" y="3429000"/>
            <a:ext cx="5890895" cy="33845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  <a:sym typeface="+mn-ea"/>
              </a:rPr>
              <a:t>ИЗУЧЕНИЕ СЕМЕЙНОЙ ИСТОРИИ</a:t>
            </a:r>
            <a:endParaRPr lang="ru-RU" altLang="en-US" dirty="0">
              <a:solidFill>
                <a:srgbClr val="002060"/>
              </a:solidFill>
            </a:endParaRPr>
          </a:p>
        </p:txBody>
      </p:sp>
      <p:sp>
        <p:nvSpPr>
          <p:cNvPr id="5" name="Замещающее 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3560" y="1174750"/>
            <a:ext cx="4897120" cy="4505960"/>
          </a:xfrm>
          <a:prstGeom prst="rect">
            <a:avLst/>
          </a:prstGeom>
        </p:spPr>
      </p:pic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8175" y="1174750"/>
            <a:ext cx="4730750" cy="45059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09600" y="381000"/>
            <a:ext cx="10972800" cy="619125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  <a:sym typeface="+mn-ea"/>
              </a:rPr>
              <a:t>МУЗЕЙНАЯ ПЕДАГОГИКА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  <a:t/>
            </a:r>
            <a:br>
              <a:rPr lang="ru-RU" dirty="0" smtClean="0">
                <a:solidFill>
                  <a:srgbClr val="002060"/>
                </a:solidFill>
                <a:latin typeface="Times New Roman" panose="02020603050405020304"/>
                <a:ea typeface="Calibri" panose="020F0502020204030204"/>
              </a:rPr>
            </a:br>
            <a:endParaRPr lang="ru-RU" altLang="en-US" dirty="0">
              <a:solidFill>
                <a:srgbClr val="002060"/>
              </a:solidFill>
            </a:endParaRPr>
          </a:p>
        </p:txBody>
      </p:sp>
      <p:sp>
        <p:nvSpPr>
          <p:cNvPr id="5" name="Замещающее 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352" y="1016952"/>
            <a:ext cx="5758180" cy="5268595"/>
          </a:xfrm>
          <a:prstGeom prst="rect">
            <a:avLst/>
          </a:prstGeom>
        </p:spPr>
      </p:pic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83250" y="999490"/>
            <a:ext cx="5431790" cy="53714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мещающее содержимое 2"/>
          <p:cNvSpPr>
            <a:spLocks noGrp="1"/>
          </p:cNvSpPr>
          <p:nvPr>
            <p:ph idx="4294967295"/>
          </p:nvPr>
        </p:nvSpPr>
        <p:spPr>
          <a:xfrm>
            <a:off x="635635" y="872197"/>
            <a:ext cx="10337165" cy="5134268"/>
          </a:xfrm>
        </p:spPr>
        <p:txBody>
          <a:bodyPr/>
          <a:lstStyle/>
          <a:p>
            <a:pPr lvl="0"/>
            <a:r>
              <a:rPr lang="ru-RU" b="1" dirty="0">
                <a:solidFill>
                  <a:srgbClr val="002060"/>
                </a:solidFill>
                <a:sym typeface="+mn-ea"/>
              </a:rPr>
              <a:t>Краеведение помогает развивать уважение к своему прошлому</a:t>
            </a:r>
            <a:r>
              <a:rPr lang="ru-RU" dirty="0">
                <a:solidFill>
                  <a:srgbClr val="002060"/>
                </a:solidFill>
                <a:sym typeface="+mn-ea"/>
              </a:rPr>
              <a:t> </a:t>
            </a:r>
            <a:endParaRPr lang="ru-RU" dirty="0">
              <a:solidFill>
                <a:srgbClr val="002060"/>
              </a:solidFill>
            </a:endParaRPr>
          </a:p>
          <a:p>
            <a:pPr lvl="0"/>
            <a:endParaRPr lang="ru-RU" sz="1200" b="1" dirty="0">
              <a:solidFill>
                <a:srgbClr val="002060"/>
              </a:solidFill>
              <a:sym typeface="+mn-ea"/>
            </a:endParaRPr>
          </a:p>
          <a:p>
            <a:pPr lvl="0"/>
            <a:r>
              <a:rPr lang="ru-RU" b="1" dirty="0">
                <a:solidFill>
                  <a:srgbClr val="002060"/>
                </a:solidFill>
                <a:sym typeface="+mn-ea"/>
              </a:rPr>
              <a:t>Краеведение помогает развивать историческую и культурную грамотность</a:t>
            </a:r>
            <a:r>
              <a:rPr lang="ru-RU" dirty="0">
                <a:solidFill>
                  <a:srgbClr val="002060"/>
                </a:solidFill>
                <a:sym typeface="+mn-ea"/>
              </a:rPr>
              <a:t> </a:t>
            </a:r>
          </a:p>
          <a:p>
            <a:pPr lvl="0"/>
            <a:endParaRPr lang="ru-RU" sz="1200" b="1" dirty="0">
              <a:solidFill>
                <a:srgbClr val="002060"/>
              </a:solidFill>
              <a:sym typeface="+mn-ea"/>
            </a:endParaRPr>
          </a:p>
          <a:p>
            <a:pPr lvl="0"/>
            <a:r>
              <a:rPr lang="ru-RU" b="1" dirty="0">
                <a:solidFill>
                  <a:srgbClr val="002060"/>
                </a:solidFill>
                <a:sym typeface="+mn-ea"/>
              </a:rPr>
              <a:t>Краеведение развивает аналитическое мышление</a:t>
            </a:r>
            <a:r>
              <a:rPr lang="ru-RU" dirty="0">
                <a:solidFill>
                  <a:srgbClr val="002060"/>
                </a:solidFill>
                <a:sym typeface="+mn-ea"/>
              </a:rPr>
              <a:t> </a:t>
            </a:r>
          </a:p>
          <a:p>
            <a:pPr lvl="0"/>
            <a:endParaRPr lang="ru-RU" sz="1200" b="1" dirty="0">
              <a:solidFill>
                <a:srgbClr val="002060"/>
              </a:solidFill>
              <a:sym typeface="+mn-ea"/>
            </a:endParaRPr>
          </a:p>
          <a:p>
            <a:pPr lvl="0"/>
            <a:r>
              <a:rPr lang="ru-RU" b="1" dirty="0">
                <a:solidFill>
                  <a:srgbClr val="002060"/>
                </a:solidFill>
                <a:sym typeface="+mn-ea"/>
              </a:rPr>
              <a:t>Краеведение помогает сформировать и сохранить идентичность региона</a:t>
            </a:r>
          </a:p>
          <a:p>
            <a:pPr lvl="0"/>
            <a:endParaRPr lang="ru-RU" altLang="en-US" sz="2400" dirty="0">
              <a:solidFill>
                <a:srgbClr val="002060"/>
              </a:solidFill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овое поле 4"/>
          <p:cNvSpPr txBox="1"/>
          <p:nvPr/>
        </p:nvSpPr>
        <p:spPr>
          <a:xfrm>
            <a:off x="380365" y="305435"/>
            <a:ext cx="998752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266700"/>
            <a:r>
              <a:rPr lang="ru-RU" sz="3600" b="1" dirty="0" smtClean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РЕЗУЛЬТАТИВНОСТЬ</a:t>
            </a:r>
          </a:p>
          <a:p>
            <a:pPr algn="ctr" defTabSz="266700"/>
            <a:endParaRPr lang="ru-RU" sz="3600" b="1" dirty="0" smtClean="0">
              <a:solidFill>
                <a:srgbClr val="002060"/>
              </a:solidFill>
              <a:latin typeface="Times New Roman" panose="02020603050405020304" charset="0"/>
              <a:ea typeface="Times New Roman" panose="02020603050405020304"/>
              <a:cs typeface="Times New Roman" panose="02020603050405020304" charset="0"/>
            </a:endParaRPr>
          </a:p>
          <a:p>
            <a:pPr defTabSz="266700"/>
            <a:r>
              <a:rPr sz="2400" b="1" dirty="0" smtClean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В </a:t>
            </a:r>
            <a:r>
              <a:rPr sz="2400" b="1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качестве</a:t>
            </a:r>
            <a:r>
              <a:rPr sz="2400" b="1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эффективности</a:t>
            </a:r>
            <a:r>
              <a:rPr sz="2400" b="1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инновационного</a:t>
            </a:r>
            <a:r>
              <a:rPr sz="2400" b="1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проекта</a:t>
            </a:r>
            <a:r>
              <a:rPr sz="2400" b="1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мы</a:t>
            </a:r>
            <a:r>
              <a:rPr sz="2400" b="1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рассматриваем</a:t>
            </a:r>
            <a:r>
              <a:rPr sz="2400" b="1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следующие</a:t>
            </a:r>
            <a:r>
              <a:rPr sz="2400" b="1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показатели</a:t>
            </a:r>
            <a:r>
              <a:rPr sz="2400" b="1" dirty="0" smtClean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:</a:t>
            </a:r>
            <a:endParaRPr lang="ru-RU" sz="2400" b="1" dirty="0" smtClean="0">
              <a:solidFill>
                <a:srgbClr val="002060"/>
              </a:solidFill>
              <a:latin typeface="Times New Roman" panose="02020603050405020304" charset="0"/>
              <a:ea typeface="Times New Roman" panose="02020603050405020304"/>
              <a:cs typeface="Times New Roman" panose="02020603050405020304" charset="0"/>
            </a:endParaRPr>
          </a:p>
          <a:p>
            <a:pPr defTabSz="266700"/>
            <a:endParaRPr sz="2400" dirty="0">
              <a:solidFill>
                <a:srgbClr val="002060"/>
              </a:solidFill>
              <a:latin typeface="Times New Roman" panose="02020603050405020304" charset="0"/>
              <a:ea typeface="Times New Roman" panose="02020603050405020304"/>
              <a:cs typeface="Times New Roman" panose="02020603050405020304" charset="0"/>
            </a:endParaRPr>
          </a:p>
          <a:p>
            <a:pPr defTabSz="266700"/>
            <a:r>
              <a:rPr sz="2400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-</a:t>
            </a:r>
            <a:r>
              <a:rPr sz="2400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сформированность</a:t>
            </a:r>
            <a:r>
              <a:rPr sz="2400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важнейших</a:t>
            </a:r>
            <a:r>
              <a:rPr sz="2400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социально</a:t>
            </a:r>
            <a:r>
              <a:rPr sz="2400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значимых</a:t>
            </a:r>
            <a:r>
              <a:rPr sz="2400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400" dirty="0" err="1" smtClean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качеств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;</a:t>
            </a:r>
          </a:p>
          <a:p>
            <a:pPr defTabSz="266700"/>
            <a:r>
              <a:rPr sz="2400" dirty="0" smtClean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-</a:t>
            </a:r>
            <a:r>
              <a:rPr sz="2400" dirty="0" err="1" smtClean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повышение</a:t>
            </a:r>
            <a:r>
              <a:rPr sz="2400" dirty="0" smtClean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уровня</a:t>
            </a:r>
            <a:r>
              <a:rPr sz="2400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воспитанности</a:t>
            </a:r>
            <a:r>
              <a:rPr sz="2400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, </a:t>
            </a:r>
            <a:r>
              <a:rPr sz="2400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развитие</a:t>
            </a:r>
            <a:r>
              <a:rPr sz="2400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коммуникативных</a:t>
            </a:r>
            <a:r>
              <a:rPr sz="2400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, </a:t>
            </a:r>
            <a:r>
              <a:rPr sz="2400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информационных</a:t>
            </a:r>
            <a:r>
              <a:rPr sz="2400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, </a:t>
            </a:r>
            <a:r>
              <a:rPr sz="2400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личностных</a:t>
            </a:r>
            <a:r>
              <a:rPr sz="2400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, </a:t>
            </a:r>
            <a:r>
              <a:rPr sz="2400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познавательных</a:t>
            </a:r>
            <a:r>
              <a:rPr sz="2400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, </a:t>
            </a:r>
            <a:r>
              <a:rPr sz="2400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регулятивных</a:t>
            </a:r>
            <a:r>
              <a:rPr sz="2400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универсальных</a:t>
            </a:r>
            <a:r>
              <a:rPr sz="2400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учебных</a:t>
            </a:r>
            <a:r>
              <a:rPr sz="2400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действий</a:t>
            </a:r>
            <a:r>
              <a:rPr sz="2400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;</a:t>
            </a:r>
          </a:p>
          <a:p>
            <a:pPr defTabSz="266700"/>
            <a:r>
              <a:rPr sz="2400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-</a:t>
            </a:r>
            <a:r>
              <a:rPr sz="2400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профессиональный</a:t>
            </a:r>
            <a:r>
              <a:rPr sz="2400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рост</a:t>
            </a:r>
            <a:r>
              <a:rPr sz="2400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педагогов</a:t>
            </a:r>
            <a:r>
              <a:rPr sz="2400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, </a:t>
            </a:r>
            <a:r>
              <a:rPr sz="2400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отработка</a:t>
            </a:r>
            <a:r>
              <a:rPr sz="2400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эффективного</a:t>
            </a:r>
            <a:r>
              <a:rPr sz="2400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механизма</a:t>
            </a:r>
            <a:r>
              <a:rPr sz="2400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обмена</a:t>
            </a:r>
            <a:r>
              <a:rPr sz="2400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опытом</a:t>
            </a:r>
            <a:r>
              <a:rPr sz="2400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400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работы</a:t>
            </a:r>
            <a:r>
              <a:rPr sz="2400" dirty="0" smtClean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;</a:t>
            </a:r>
            <a:endParaRPr lang="ru-RU" sz="2400" dirty="0" smtClean="0">
              <a:solidFill>
                <a:srgbClr val="002060"/>
              </a:solidFill>
              <a:latin typeface="Times New Roman" panose="02020603050405020304" charset="0"/>
              <a:ea typeface="Times New Roman" panose="02020603050405020304"/>
              <a:cs typeface="Times New Roman" panose="02020603050405020304" charset="0"/>
            </a:endParaRPr>
          </a:p>
          <a:p>
            <a:pPr defTabSz="266700"/>
            <a:endParaRPr sz="2400" dirty="0">
              <a:solidFill>
                <a:srgbClr val="002060"/>
              </a:solidFill>
              <a:latin typeface="Times New Roman" panose="02020603050405020304" charset="0"/>
              <a:ea typeface="Times New Roman" panose="02020603050405020304"/>
              <a:cs typeface="Times New Roman" panose="02020603050405020304" charset="0"/>
            </a:endParaRPr>
          </a:p>
          <a:p>
            <a:pPr defTabSz="266700"/>
            <a:r>
              <a:rPr sz="2400" b="1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Разработанный</a:t>
            </a:r>
            <a:r>
              <a:rPr sz="2400" b="1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продукт</a:t>
            </a:r>
            <a:r>
              <a:rPr sz="2400" b="1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по</a:t>
            </a:r>
            <a:r>
              <a:rPr sz="2400" b="1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итогам</a:t>
            </a:r>
            <a:r>
              <a:rPr sz="2400" b="1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реализации</a:t>
            </a:r>
            <a:r>
              <a:rPr sz="2400" b="1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проекта</a:t>
            </a:r>
            <a:r>
              <a:rPr sz="2400" b="1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:</a:t>
            </a:r>
            <a:r>
              <a:rPr sz="2400" dirty="0">
                <a:solidFill>
                  <a:srgbClr val="002060"/>
                </a:solidFill>
                <a:latin typeface="Times New Roman" panose="02020603050405020304" charset="0"/>
                <a:ea typeface="Times New Roman" panose="02020603050405020304"/>
                <a:cs typeface="Times New Roman" panose="02020603050405020304" charset="0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гугл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онлайн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платформа, где систематизировали исследовательскую и проектную работу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ea typeface="Times New Roman" panose="02020603050405020304"/>
                <a:cs typeface="Times New Roman" pitchFamily="18" charset="0"/>
              </a:rPr>
              <a:t>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ea typeface="Times New Roman" panose="02020603050405020304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ue Waves">
  <a:themeElements>
    <a:clrScheme name="Blue Waves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66CC"/>
      </a:accent1>
      <a:accent2>
        <a:srgbClr val="3399FF"/>
      </a:accent2>
      <a:accent3>
        <a:srgbClr val="FFFFFF"/>
      </a:accent3>
      <a:accent4>
        <a:srgbClr val="000000"/>
      </a:accent4>
      <a:accent5>
        <a:srgbClr val="AAB8E2"/>
      </a:accent5>
      <a:accent6>
        <a:srgbClr val="2D8AE7"/>
      </a:accent6>
      <a:hlink>
        <a:srgbClr val="CC3300"/>
      </a:hlink>
      <a:folHlink>
        <a:srgbClr val="996600"/>
      </a:folHlink>
    </a:clrScheme>
    <a:fontScheme name="Blue Waves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Blue Wav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66CC"/>
        </a:accent1>
        <a:accent2>
          <a:srgbClr val="3399FF"/>
        </a:accent2>
        <a:accent3>
          <a:srgbClr val="FFFFFF"/>
        </a:accent3>
        <a:accent4>
          <a:srgbClr val="000000"/>
        </a:accent4>
        <a:accent5>
          <a:srgbClr val="AAB8E2"/>
        </a:accent5>
        <a:accent6>
          <a:srgbClr val="2D8AE7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128</Words>
  <Application>Microsoft Office PowerPoint</Application>
  <PresentationFormat>Широкоэкранный</PresentationFormat>
  <Paragraphs>38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SimSun</vt:lpstr>
      <vt:lpstr>Arial</vt:lpstr>
      <vt:lpstr>Calibri</vt:lpstr>
      <vt:lpstr>Symbol</vt:lpstr>
      <vt:lpstr>Times New Roman</vt:lpstr>
      <vt:lpstr>Blue Waves</vt:lpstr>
      <vt:lpstr>Презентация PowerPoint</vt:lpstr>
      <vt:lpstr>Презентация PowerPoint</vt:lpstr>
      <vt:lpstr>Презентация PowerPoint</vt:lpstr>
      <vt:lpstr>ПРОЕКТНАЯ ДЕЯТЕЛЬНОСТЬ</vt:lpstr>
      <vt:lpstr>ПРОЕКТНАЯ  ДЕЯТЕЛЬНОСТЬ</vt:lpstr>
      <vt:lpstr>ИССЛЕДОВАТЕЛЬСКАЯ ДЕЯТЕЛЬНОСТЬ</vt:lpstr>
      <vt:lpstr>ИССЛЕДОВАТЕЛЬСКАЯ ДЕЯТЕЛЬНОСТЬ</vt:lpstr>
      <vt:lpstr>ИЗУЧЕНИЕ СЕМЕЙНОЙ ИСТОРИИ</vt:lpstr>
      <vt:lpstr>ИЗУЧЕНИЕ СЕМЕЙНОЙ ИСТОРИИ</vt:lpstr>
      <vt:lpstr>МУЗЕЙНАЯ ПЕДАГОГИКА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Nach</cp:lastModifiedBy>
  <cp:revision>21</cp:revision>
  <dcterms:created xsi:type="dcterms:W3CDTF">2025-07-23T00:59:00Z</dcterms:created>
  <dcterms:modified xsi:type="dcterms:W3CDTF">2026-04-07T13:23:49Z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0A8C3C6B698C433CA5962937799219A0_13</vt:lpwstr>
  </property>
  <property fmtid="{D5CDD505-2E9C-101B-9397-08002B2CF9AE}" pid="3" name="KSOProductBuildVer">
    <vt:lpwstr>1049-12.2.0.23196</vt:lpwstr>
  </property>
</Properties>
</file>