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0" r:id="rId3"/>
    <p:sldId id="281" r:id="rId4"/>
    <p:sldId id="301" r:id="rId5"/>
    <p:sldId id="302" r:id="rId6"/>
    <p:sldId id="305" r:id="rId7"/>
    <p:sldId id="303" r:id="rId8"/>
    <p:sldId id="306" r:id="rId9"/>
    <p:sldId id="307" r:id="rId10"/>
    <p:sldId id="308" r:id="rId11"/>
    <p:sldId id="309" r:id="rId12"/>
    <p:sldId id="310" r:id="rId13"/>
    <p:sldId id="286" r:id="rId14"/>
    <p:sldId id="276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2" pos="3288" userDrawn="1">
          <p15:clr>
            <a:srgbClr val="A4A3A4"/>
          </p15:clr>
        </p15:guide>
        <p15:guide id="3" orient="horz" pos="2845" userDrawn="1">
          <p15:clr>
            <a:srgbClr val="A4A3A4"/>
          </p15:clr>
        </p15:guide>
        <p15:guide id="4" pos="54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 Olesya" initials="" lastIdx="8" clrIdx="6"/>
  <p:cmAuthor id="1" name="пользователь Microsoft Office" initials="Office" lastIdx="1" clrIdx="0"/>
  <p:cmAuthor id="8" name="Rustam Gabbasov" initials="RG" lastIdx="1" clrIdx="7"/>
  <p:cmAuthor id="2" name="пользователь Microsoft Office" initials="Office [2]" lastIdx="1" clrIdx="1"/>
  <p:cmAuthor id="9" name="Rustam Gabbasov" initials="RG [2]" lastIdx="1" clrIdx="8"/>
  <p:cmAuthor id="3" name="пользователь Microsoft Office" initials="Office [3]" lastIdx="1" clrIdx="2"/>
  <p:cmAuthor id="10" name="Rustam Gabbasov" initials="RG [3]" lastIdx="1" clrIdx="9"/>
  <p:cmAuthor id="4" name="пользователь Microsoft Office" initials="Office [4]" lastIdx="1" clrIdx="3"/>
  <p:cmAuthor id="11" name="Пользователь Microsoft Office" initials="Office" lastIdx="3" clrIdx="10"/>
  <p:cmAuthor id="5" name="пользователь Microsoft Office" initials="Office [5]" lastIdx="1" clrIdx="4"/>
  <p:cmAuthor id="6" name="пользователь Microsoft Office" initials="Office [6]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C450"/>
    <a:srgbClr val="E86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15" autoAdjust="0"/>
    <p:restoredTop sz="84953" autoAdjust="0"/>
  </p:normalViewPr>
  <p:slideViewPr>
    <p:cSldViewPr snapToGrid="0" snapToObjects="1">
      <p:cViewPr varScale="1">
        <p:scale>
          <a:sx n="110" d="100"/>
          <a:sy n="110" d="100"/>
        </p:scale>
        <p:origin x="-96" y="-252"/>
      </p:cViewPr>
      <p:guideLst>
        <p:guide orient="horz" pos="2845"/>
        <p:guide pos="3288"/>
        <p:guide pos="5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9" d="100"/>
          <a:sy n="99" d="100"/>
        </p:scale>
        <p:origin x="42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1BC8DA-454B-E84F-B565-8C75CE0FDE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331771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ru-RU" sz="11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Черные</a:t>
            </a:r>
            <a:r>
              <a:rPr lang="ru-RU" sz="11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кредиторы </a:t>
            </a:r>
          </a:p>
          <a:p>
            <a:endParaRPr lang="ru-RU" sz="1100" b="1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1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 не стать жертвой мошенников и отличить нелегальных кредиторов от легальных</a:t>
            </a:r>
          </a:p>
          <a:p>
            <a:endParaRPr lang="ru-RU" sz="11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17715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b="1" dirty="0"/>
              <a:t>Если кредит не дают</a:t>
            </a:r>
            <a:r>
              <a:rPr lang="ru-RU" b="1" baseline="0" dirty="0"/>
              <a:t> легально</a:t>
            </a:r>
          </a:p>
          <a:p>
            <a:pPr lvl="0" rtl="0">
              <a:spcBef>
                <a:spcPts val="0"/>
              </a:spcBef>
              <a:buNone/>
            </a:pPr>
            <a:endParaRPr lang="ru-RU" baseline="0" dirty="0"/>
          </a:p>
          <a:p>
            <a:pPr lvl="0" rtl="0">
              <a:spcBef>
                <a:spcPts val="0"/>
              </a:spcBef>
              <a:buNone/>
            </a:pPr>
            <a:r>
              <a:rPr lang="ru-RU" baseline="0" dirty="0"/>
              <a:t>И вы осознанно хотите занять денег у нелегального кредитора, сначала хорошо подумайте о последствиях. Деньги от черного кредитора вряд ли решат вашу проблему, скорее всего, ситуация станет только хуже. Мало того что вы переплатите из-за высоких процентов, так еще и не стоит ждать понимания от черных кредиторов, если вы вовремя не вернете долг. С легальным кредитором у вас есть возможность договориться, если вернуть деньги в срок не получается. Вы можете попросить о реструктуризации долга, пересмотреть условия кредита или просто признать себя банкротом. Легальные кредиторы могут пойти навстречу проблемным должникам и изменить условия обслуживания долга. Черный же кредитор решает такие проблемы иначе: он может использовать опасные способы выбивания долга.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58777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b="1" dirty="0"/>
              <a:t>Как распознать черного кредитора? </a:t>
            </a:r>
          </a:p>
          <a:p>
            <a:pPr lvl="0" rtl="0">
              <a:spcBef>
                <a:spcPts val="0"/>
              </a:spcBef>
              <a:buNone/>
            </a:pPr>
            <a:endParaRPr lang="ru-RU" b="1" dirty="0"/>
          </a:p>
          <a:p>
            <a:pPr lvl="0" rtl="0">
              <a:spcBef>
                <a:spcPts val="0"/>
              </a:spcBef>
              <a:buNone/>
            </a:pPr>
            <a:r>
              <a:rPr lang="ru-RU" dirty="0"/>
              <a:t>Если компании нет в Справочнике по кредитным организациям или в Справочнике участников финансового рынка на сайте Банка России — это нелегальный</a:t>
            </a:r>
            <a:r>
              <a:rPr lang="ru-RU" baseline="0" dirty="0"/>
              <a:t> </a:t>
            </a:r>
            <a:r>
              <a:rPr lang="ru-RU" dirty="0"/>
              <a:t>кредитор. Но даже если вы нашли название компании в списке, будьте внимательны. Мошенники могут подделать сайт, используя название легальной компании. Поэтому пользоваться финансовыми услугами онлайн следует особенно осмотрительно.</a:t>
            </a:r>
          </a:p>
          <a:p>
            <a:pPr lvl="0" rtl="0">
              <a:spcBef>
                <a:spcPts val="0"/>
              </a:spcBef>
              <a:buNone/>
            </a:pPr>
            <a:endParaRPr lang="ru-RU" dirty="0"/>
          </a:p>
          <a:p>
            <a:pPr lvl="0" rtl="0">
              <a:spcBef>
                <a:spcPts val="0"/>
              </a:spcBef>
              <a:buNone/>
            </a:pPr>
            <a:r>
              <a:rPr lang="ru-RU" b="1" dirty="0"/>
              <a:t>Внимательно читайте договор </a:t>
            </a:r>
          </a:p>
          <a:p>
            <a:pPr lvl="0" rtl="0">
              <a:spcBef>
                <a:spcPts val="0"/>
              </a:spcBef>
              <a:buNone/>
            </a:pPr>
            <a:endParaRPr lang="ru-RU" b="1" dirty="0"/>
          </a:p>
          <a:p>
            <a:pPr lvl="0" rtl="0">
              <a:spcBef>
                <a:spcPts val="0"/>
              </a:spcBef>
              <a:buNone/>
            </a:pPr>
            <a:r>
              <a:rPr lang="ru-RU" dirty="0"/>
              <a:t>В документах легального кредитора должны быть четко прописаны порядок заключения договора, выдачи кредита или займа, условия его возврата или использования. И по закону кредитор обязан выдать вам документы или хотя бы ознакомить вас с ними. Если вам слишком настойчиво предлагают кредит или заем, это еще один сигнал задуматься, стоит ли подписывать договор.</a:t>
            </a:r>
          </a:p>
          <a:p>
            <a:pPr lvl="0" rtl="0">
              <a:spcBef>
                <a:spcPts val="0"/>
              </a:spcBef>
              <a:buNone/>
            </a:pPr>
            <a:endParaRPr lang="ru-RU" dirty="0"/>
          </a:p>
          <a:p>
            <a:pPr lvl="0" rtl="0">
              <a:spcBef>
                <a:spcPts val="0"/>
              </a:spcBef>
              <a:buNone/>
            </a:pPr>
            <a:r>
              <a:rPr lang="ru-RU" dirty="0"/>
              <a:t>По закону можно взять документы домой</a:t>
            </a:r>
            <a:r>
              <a:rPr lang="ru-RU" baseline="0" dirty="0"/>
              <a:t> </a:t>
            </a:r>
            <a:r>
              <a:rPr lang="ru-RU" dirty="0"/>
              <a:t>и думать в течение пяти дней.</a:t>
            </a:r>
            <a:r>
              <a:rPr lang="ru-RU" baseline="0" dirty="0"/>
              <a:t> У</a:t>
            </a:r>
            <a:r>
              <a:rPr lang="ru-RU" dirty="0"/>
              <a:t>словия договора за это время не поменяются. Черному</a:t>
            </a:r>
            <a:r>
              <a:rPr lang="ru-RU" baseline="0" dirty="0"/>
              <a:t> </a:t>
            </a:r>
            <a:r>
              <a:rPr lang="ru-RU" dirty="0"/>
              <a:t>кредитору невыгодно давать время на раздумье, он будет уговаривать клиента подписать договор немедленно, убеждать, что это самое выгодное предложение и завтра его уже не будет.</a:t>
            </a:r>
          </a:p>
          <a:p>
            <a:pPr lvl="0" rtl="0">
              <a:spcBef>
                <a:spcPts val="0"/>
              </a:spcBef>
              <a:buNone/>
            </a:pPr>
            <a:endParaRPr lang="ru-RU" dirty="0"/>
          </a:p>
          <a:p>
            <a:pPr lvl="0" rtl="0">
              <a:spcBef>
                <a:spcPts val="0"/>
              </a:spcBef>
              <a:buNone/>
            </a:pPr>
            <a:r>
              <a:rPr lang="ru-RU" b="1" dirty="0"/>
              <a:t>Не соблазняйтесь заманчивым предложением </a:t>
            </a:r>
          </a:p>
          <a:p>
            <a:pPr lvl="0" rtl="0">
              <a:spcBef>
                <a:spcPts val="0"/>
              </a:spcBef>
              <a:buNone/>
            </a:pPr>
            <a:endParaRPr lang="ru-RU" b="1" dirty="0"/>
          </a:p>
          <a:p>
            <a:pPr lvl="0" rtl="0">
              <a:spcBef>
                <a:spcPts val="0"/>
              </a:spcBef>
              <a:buNone/>
            </a:pPr>
            <a:r>
              <a:rPr lang="ru-RU" dirty="0"/>
              <a:t>Если вам предлагают подозрительно выгодные условия, убедитесь, что в договоре действительно прописаны все обещания, которые сулит реклама или сотрудник. Не стоит брать кредит, если формулировки двусмысленны или противоречат тому, о чем вам говорят в рекламе. Проконсультируйтесь с независимым специалистом, если вы не можете понять, что именно написано в документах.</a:t>
            </a:r>
          </a:p>
          <a:p>
            <a:pPr lvl="0" rtl="0">
              <a:spcBef>
                <a:spcPts val="0"/>
              </a:spcBef>
              <a:buNone/>
            </a:pPr>
            <a:endParaRPr lang="ru-R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Многие черные кредиторы просят некую гарантию возврата, чаще всего под залог имущества. Их интерес в том, чтобы клиент не смог вовремя вернуть деньги, поэтому в договоре скрыта долговая ловушка. Например, график платежей составлен так, чтобы клиент не смог гасить долг в нужном объеме и в нужное время. В результате мошенники получают его имущество.</a:t>
            </a:r>
          </a:p>
          <a:p>
            <a:pPr lvl="0" rtl="0">
              <a:spcBef>
                <a:spcPts val="0"/>
              </a:spcBef>
              <a:buNone/>
            </a:pPr>
            <a:endParaRPr lang="ru-RU" dirty="0"/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58777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b="1" dirty="0"/>
              <a:t>Что делать, если вы столкнулись с черным кредитором? </a:t>
            </a:r>
          </a:p>
          <a:p>
            <a:pPr lvl="0" rtl="0">
              <a:spcBef>
                <a:spcPts val="0"/>
              </a:spcBef>
              <a:buNone/>
            </a:pPr>
            <a:endParaRPr lang="ru-RU" dirty="0"/>
          </a:p>
          <a:p>
            <a:pPr lvl="0" rtl="0">
              <a:spcBef>
                <a:spcPts val="0"/>
              </a:spcBef>
              <a:buNone/>
            </a:pPr>
            <a:r>
              <a:rPr lang="ru-RU" dirty="0"/>
              <a:t>Прежде всего, не бойтесь обращаться за помощью в Банк России и в правоохранительные органы, если ваши права нарушают. Черным кредиторам только на руку, если пострадавшие от их незаконных действий будут по тем или иным причинам умалчивать о случившемся. </a:t>
            </a:r>
          </a:p>
          <a:p>
            <a:pPr lvl="0" rtl="0">
              <a:spcBef>
                <a:spcPts val="0"/>
              </a:spcBef>
              <a:buNone/>
            </a:pPr>
            <a:endParaRPr lang="ru-RU" dirty="0"/>
          </a:p>
          <a:p>
            <a:pPr lvl="0" rtl="0">
              <a:spcBef>
                <a:spcPts val="0"/>
              </a:spcBef>
              <a:buNone/>
            </a:pPr>
            <a:r>
              <a:rPr lang="ru-RU" dirty="0"/>
              <a:t>Если черные кредиторы пытаются взыскать с вас просроченную задолженность, выдавая себя за коллекторов или поручив это им на самом деле, вы можете обратиться в Федеральную службу судебных приставов. </a:t>
            </a:r>
          </a:p>
          <a:p>
            <a:pPr lvl="0" rtl="0">
              <a:spcBef>
                <a:spcPts val="0"/>
              </a:spcBef>
              <a:buNone/>
            </a:pPr>
            <a:endParaRPr lang="ru-RU" dirty="0"/>
          </a:p>
          <a:p>
            <a:pPr lvl="0" rtl="0">
              <a:spcBef>
                <a:spcPts val="0"/>
              </a:spcBef>
              <a:buNone/>
            </a:pPr>
            <a:r>
              <a:rPr lang="ru-RU" dirty="0"/>
              <a:t>Если ваш</a:t>
            </a:r>
            <a:r>
              <a:rPr lang="ru-RU" baseline="0" dirty="0"/>
              <a:t> кредитор </a:t>
            </a:r>
            <a:r>
              <a:rPr lang="ru-RU" dirty="0"/>
              <a:t>не указан в реестре или организация, указанная в реестре, нарушает правила — обратитесь в интернет-приемную Банка России и подайте заявление в правоохранительные органы. Не боритесь в одиночку, не верьте, когда вас убеждают, что обращаться за защитой ваших прав бесполезно.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58777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b="1" dirty="0"/>
              <a:t>Подведем итоги:</a:t>
            </a:r>
          </a:p>
          <a:p>
            <a:pPr lvl="0" rtl="0">
              <a:spcBef>
                <a:spcPts val="0"/>
              </a:spcBef>
              <a:buNone/>
            </a:pPr>
            <a:endParaRPr lang="ru-RU" dirty="0"/>
          </a:p>
          <a:p>
            <a:pPr marL="171450" indent="-171450" fontAlgn="base">
              <a:buFont typeface="Arial"/>
              <a:buChar char="•"/>
            </a:pPr>
            <a:r>
              <a:rPr lang="ru-RU" dirty="0"/>
              <a:t>Нелегальные кредиторы — компании, которые выдают кредиты незаконно </a:t>
            </a:r>
          </a:p>
          <a:p>
            <a:pPr marL="171450" indent="-171450" fontAlgn="base">
              <a:buFont typeface="Arial"/>
              <a:buChar char="•"/>
            </a:pPr>
            <a:r>
              <a:rPr lang="ru-RU" dirty="0"/>
              <a:t>Нельзя брать в долг у черных кредиторов — это опасно </a:t>
            </a:r>
          </a:p>
          <a:p>
            <a:pPr marL="171450" indent="-171450" fontAlgn="base">
              <a:buFont typeface="Arial"/>
              <a:buChar char="•"/>
            </a:pPr>
            <a:r>
              <a:rPr lang="ru-RU" dirty="0"/>
              <a:t>Тщательно проверяйте кредитора, собираясь взять кредит</a:t>
            </a:r>
          </a:p>
          <a:p>
            <a:pPr marL="171450" indent="-171450" fontAlgn="base">
              <a:buFont typeface="Arial"/>
              <a:buChar char="•"/>
            </a:pPr>
            <a:r>
              <a:rPr lang="ru-RU" dirty="0"/>
              <a:t>Если вас обманули, обращайтесь в полицию</a:t>
            </a:r>
            <a:endParaRPr lang="ru-RU" dirty="0">
              <a:solidFill>
                <a:schemeClr val="bg2">
                  <a:lumMod val="75000"/>
                </a:schemeClr>
              </a:solidFill>
              <a:latin typeface="Raleway" charset="0"/>
              <a:ea typeface="Raleway" charset="0"/>
              <a:cs typeface="Raleway" charset="0"/>
            </a:endParaRPr>
          </a:p>
          <a:p>
            <a:pPr lvl="0" rtl="0">
              <a:spcBef>
                <a:spcPts val="0"/>
              </a:spcBef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06756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2685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indent="0" fontAlgn="base">
              <a:buFont typeface="+mj-lt"/>
              <a:buNone/>
            </a:pPr>
            <a:r>
              <a:rPr lang="ru-RU" b="1" dirty="0"/>
              <a:t>О чем будем говорить:</a:t>
            </a:r>
          </a:p>
          <a:p>
            <a:pPr marL="342900" indent="-342900" fontAlgn="base">
              <a:buFont typeface="+mj-lt"/>
              <a:buAutoNum type="arabicPeriod"/>
            </a:pPr>
            <a:endParaRPr lang="ru-RU" dirty="0"/>
          </a:p>
          <a:p>
            <a:pPr marL="342900" indent="-342900" fontAlgn="base">
              <a:buFont typeface="+mj-lt"/>
              <a:buAutoNum type="arabicPeriod"/>
            </a:pPr>
            <a:r>
              <a:rPr lang="ru-RU" dirty="0"/>
              <a:t>Кто такие черные кредиторы 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ru-RU" dirty="0"/>
              <a:t>Чем вы рискуете, одолжив у них деньги 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ru-RU" dirty="0"/>
              <a:t>Как распознать кредиторов-преступников 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ru-RU" dirty="0"/>
              <a:t>Что делать, если вы стали жертвой черного кредитора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1955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b="1" dirty="0"/>
              <a:t>Кто</a:t>
            </a:r>
            <a:r>
              <a:rPr lang="ru-RU" b="1" baseline="0" dirty="0"/>
              <a:t> может выдавать деньги в кредит?</a:t>
            </a:r>
          </a:p>
          <a:p>
            <a:pPr lvl="0" rtl="0">
              <a:spcBef>
                <a:spcPts val="0"/>
              </a:spcBef>
              <a:buNone/>
            </a:pPr>
            <a:endParaRPr lang="ru-RU" baseline="0" dirty="0"/>
          </a:p>
          <a:p>
            <a:pPr lvl="0" rtl="0">
              <a:spcBef>
                <a:spcPts val="0"/>
              </a:spcBef>
              <a:buNone/>
            </a:pPr>
            <a:r>
              <a:rPr lang="ru-RU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Быть профессиональным кредитором, то есть выдавать кредиты и займы в денежной форме, могут только банки, </a:t>
            </a:r>
            <a:r>
              <a:rPr lang="ru-RU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микрофинансовые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организации (МФО), кредитные потребительские кооперативы (КПК и СКПК) и ломбарды. Для этого у них должно быть специальное разрешение Банка России. Проверить, есть ли оно, можно в Справочнике по банкам (кредитным организациям) или в Справочнике участников финансового рынка на сайте Банка России.</a:t>
            </a:r>
            <a:r>
              <a:rPr lang="x-none">
                <a:effectLst/>
              </a:rPr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5877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b="1" dirty="0"/>
              <a:t>Кто такие нелегальные кредиторы?</a:t>
            </a:r>
          </a:p>
          <a:p>
            <a:pPr lvl="0" rtl="0">
              <a:spcBef>
                <a:spcPts val="0"/>
              </a:spcBef>
              <a:buNone/>
            </a:pPr>
            <a:endParaRPr lang="ru-RU" b="1" dirty="0"/>
          </a:p>
          <a:p>
            <a:pPr lvl="0" rtl="0">
              <a:spcBef>
                <a:spcPts val="0"/>
              </a:spcBef>
              <a:buNone/>
            </a:pPr>
            <a:r>
              <a:rPr lang="ru-RU" dirty="0"/>
              <a:t>Если разрешения (или лицензии — у банка) нет, а компания все равно привлекает клиентов, выдает себя за лицензированную и кредитует потребителей, то это нелегальный кредитор. По оценкам экспертов «Общероссийского национального фронта», каждый третий кредит в России выдают незаконно.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5877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b="1" dirty="0"/>
              <a:t>Черные</a:t>
            </a:r>
            <a:r>
              <a:rPr lang="ru-RU" b="1" baseline="0" dirty="0"/>
              <a:t> кредиторы могут:</a:t>
            </a:r>
          </a:p>
          <a:p>
            <a:pPr lvl="0" rtl="0">
              <a:spcBef>
                <a:spcPts val="0"/>
              </a:spcBef>
              <a:buNone/>
            </a:pPr>
            <a:endParaRPr lang="ru-RU" dirty="0"/>
          </a:p>
          <a:p>
            <a:pPr lvl="0" rtl="0">
              <a:spcBef>
                <a:spcPts val="0"/>
              </a:spcBef>
              <a:buNone/>
            </a:pPr>
            <a:r>
              <a:rPr lang="ru-RU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выдавать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кредиты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очень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высокие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проценты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этом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прибегать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откровенному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криминалу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</a:p>
          <a:p>
            <a:pPr lvl="0" rtl="0">
              <a:spcBef>
                <a:spcPts val="0"/>
              </a:spcBef>
              <a:buNone/>
            </a:pPr>
            <a:r>
              <a:rPr lang="ru-RU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использовать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преступные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схемы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чтобы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завладеть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деньгами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имуществом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клиентов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5877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b="1" dirty="0"/>
              <a:t>Как черные кредиторы</a:t>
            </a:r>
            <a:r>
              <a:rPr lang="ru-RU" b="1" baseline="0" dirty="0"/>
              <a:t> обманывают клиентов?</a:t>
            </a:r>
          </a:p>
          <a:p>
            <a:pPr lvl="0" rtl="0">
              <a:spcBef>
                <a:spcPts val="0"/>
              </a:spcBef>
              <a:buNone/>
            </a:pPr>
            <a:endParaRPr lang="ru-RU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/>
              <a:t>Три распространенные схемы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606591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b="1" dirty="0"/>
              <a:t>Предоплата за кредит </a:t>
            </a:r>
          </a:p>
          <a:p>
            <a:pPr lvl="0" rtl="0">
              <a:spcBef>
                <a:spcPts val="0"/>
              </a:spcBef>
              <a:buNone/>
            </a:pPr>
            <a:endParaRPr lang="ru-RU" b="1" dirty="0"/>
          </a:p>
          <a:p>
            <a:pPr lvl="0" rtl="0">
              <a:spcBef>
                <a:spcPts val="0"/>
              </a:spcBef>
              <a:buNone/>
            </a:pPr>
            <a:r>
              <a:rPr lang="ru-RU" dirty="0"/>
              <a:t>Звучит странно, хотя это очень популярный вид мошенничества. У вас могут попросить деньги за проверку кредитной истории или страховку, взять комиссию за перевод и выдачу кредита, оплатить услуги нотариуса или членский взнос для вступления в кооператив. Вы отдаете деньги — и ваш «помощник» исчезает. 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58777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/>
              <a:t>Использование ваших данных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Вы приносите в организацию полный пакет документов. Если они попали к мошенникам, то от вашего имени могут, например, взять кредит, о котором вы узнаете нескоро. Кроме того, мошенники могут попросить у вас данные банковских карт, включая CVC-коды, и обнулить все ваши счета. 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58777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/>
              <a:t>Сомнительные документы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Мошенники могут подменить договор и дать вам на подпись совершенно другие условия, например не указать срок возврата. Это позволит им запросить всю сумму с процентами уже на следующий день.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5877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>
          <a:xfrm>
            <a:off x="0" y="0"/>
            <a:ext cx="4595751" cy="5143500"/>
          </a:xfrm>
          <a:prstGeom prst="rect">
            <a:avLst/>
          </a:prstGeom>
          <a:solidFill>
            <a:srgbClr val="FC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3652" y="2939432"/>
            <a:ext cx="3872100" cy="1241425"/>
          </a:xfrm>
        </p:spPr>
        <p:txBody>
          <a:bodyPr>
            <a:normAutofit/>
          </a:bodyPr>
          <a:lstStyle>
            <a:lvl1pPr marL="0" indent="0" algn="l">
              <a:buFont typeface="Arial" charset="0"/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>
          <a:xfrm>
            <a:off x="719139" y="950027"/>
            <a:ext cx="3876612" cy="171175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67105" y="4612883"/>
            <a:ext cx="452005" cy="255999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fld id="{9FE97546-8787-B343-92AD-F331FD1CFF0A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320" y="0"/>
            <a:ext cx="1903680" cy="76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65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extLst>
    <p:ext uri="{DCECCB84-F9BA-43D5-87BE-67443E8EF086}">
      <p15:sldGuideLst xmlns:p15="http://schemas.microsoft.com/office/powerpoint/2012/main" xmlns="">
        <p15:guide id="1" pos="453" userDrawn="1">
          <p15:clr>
            <a:srgbClr val="FBAE40"/>
          </p15:clr>
        </p15:guide>
        <p15:guide id="2" orient="horz" pos="1053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3651" y="1751899"/>
            <a:ext cx="4228359" cy="1241425"/>
          </a:xfrm>
        </p:spPr>
        <p:txBody>
          <a:bodyPr>
            <a:normAutofit/>
          </a:bodyPr>
          <a:lstStyle>
            <a:lvl1pPr marL="285750" indent="-285750" algn="l">
              <a:buFont typeface="Arial" charset="0"/>
              <a:buChar char="•"/>
              <a:defRPr sz="18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67105" y="4612883"/>
            <a:ext cx="452005" cy="255999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fld id="{9FE97546-8787-B343-92AD-F331FD1CFF0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Shape 60"/>
          <p:cNvSpPr txBox="1">
            <a:spLocks noGrp="1"/>
          </p:cNvSpPr>
          <p:nvPr>
            <p:ph type="title"/>
          </p:nvPr>
        </p:nvSpPr>
        <p:spPr>
          <a:xfrm>
            <a:off x="719138" y="452043"/>
            <a:ext cx="6138862" cy="118307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lnSpc>
                <a:spcPct val="100000"/>
              </a:lnSpc>
              <a:buClr>
                <a:srgbClr val="000000"/>
              </a:buClr>
              <a:buSzPct val="61111"/>
            </a:pPr>
            <a:r>
              <a:rPr lang="ru-RU" sz="3600" dirty="0"/>
              <a:t>МОШЕННИЧЕСТВО 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ru-RU" sz="3600" dirty="0"/>
              <a:t>С БАНКОВСКИМИ КАРТАМИ</a:t>
            </a:r>
            <a:endParaRPr lang="ru" sz="3600" dirty="0">
              <a:solidFill>
                <a:srgbClr val="E86859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extLst>
    <p:ext uri="{DCECCB84-F9BA-43D5-87BE-67443E8EF086}">
      <p15:sldGuideLst xmlns:p15="http://schemas.microsoft.com/office/powerpoint/2012/main" xmlns="">
        <p15:guide id="1" pos="453">
          <p15:clr>
            <a:srgbClr val="FBAE40"/>
          </p15:clr>
        </p15:guide>
        <p15:guide id="2" orient="horz" pos="554" userDrawn="1">
          <p15:clr>
            <a:srgbClr val="FBAE40"/>
          </p15:clr>
        </p15:guide>
        <p15:guide id="3" orient="horz" pos="1257" userDrawn="1">
          <p15:clr>
            <a:srgbClr val="FBAE40"/>
          </p15:clr>
        </p15:guide>
        <p15:guide id="4" orient="horz" pos="89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>
          <a:xfrm>
            <a:off x="0" y="2071769"/>
            <a:ext cx="9143999" cy="99377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67105" y="4612883"/>
            <a:ext cx="452005" cy="255999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fld id="{9FE97546-8787-B343-92AD-F331FD1CFF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extLst>
    <p:ext uri="{DCECCB84-F9BA-43D5-87BE-67443E8EF086}">
      <p15:sldGuideLst xmlns:p15="http://schemas.microsoft.com/office/powerpoint/2012/main" xmlns="">
        <p15:guide id="1" pos="453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>
          <a:xfrm>
            <a:off x="0" y="2939432"/>
            <a:ext cx="9155874" cy="2204068"/>
          </a:xfrm>
          <a:prstGeom prst="rect">
            <a:avLst/>
          </a:prstGeom>
          <a:solidFill>
            <a:srgbClr val="FC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3652" y="3253838"/>
            <a:ext cx="3598967" cy="1615043"/>
          </a:xfrm>
        </p:spPr>
        <p:txBody>
          <a:bodyPr>
            <a:normAutofit/>
          </a:bodyPr>
          <a:lstStyle>
            <a:lvl1pPr marL="0" indent="0" algn="l">
              <a:buFont typeface="Arial" charset="0"/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67105" y="4612883"/>
            <a:ext cx="452005" cy="255999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fld id="{9FE97546-8787-B343-92AD-F331FD1CFF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619500" y="3253838"/>
            <a:ext cx="3871355" cy="16150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sz="2400" b="0" i="0" kern="120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698" y="747901"/>
            <a:ext cx="3878480" cy="1555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extLst>
    <p:ext uri="{DCECCB84-F9BA-43D5-87BE-67443E8EF086}">
      <p15:sldGuideLst xmlns:p15="http://schemas.microsoft.com/office/powerpoint/2012/main" xmlns="">
        <p15:guide id="1" pos="453">
          <p15:clr>
            <a:srgbClr val="FBAE40"/>
          </p15:clr>
        </p15:guide>
        <p15:guide id="2" orient="horz" pos="2232" userDrawn="1">
          <p15:clr>
            <a:srgbClr val="FBAE40"/>
          </p15:clr>
        </p15:guide>
        <p15:guide id="3" pos="2903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153413"/>
            <a:ext cx="3135828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1" y="3040083"/>
            <a:ext cx="2292680" cy="15922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62015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  <p:sldLayoutId id="2147483664" r:id="rId4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E86859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1800" b="0" i="0" kern="120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617517" y="1079405"/>
            <a:ext cx="3920211" cy="164004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SzPct val="42307"/>
            </a:pPr>
            <a:r>
              <a:rPr lang="ru-RU" sz="4000" spc="130" dirty="0"/>
              <a:t>ЧЕРНЫЕ</a:t>
            </a:r>
            <a:br>
              <a:rPr lang="ru-RU" sz="4000" spc="130" dirty="0"/>
            </a:br>
            <a:r>
              <a:rPr lang="ru-RU" sz="4000" spc="130" dirty="0"/>
              <a:t>КРЕДИТОРЫ</a:t>
            </a:r>
            <a:endParaRPr lang="ru" sz="4000" spc="13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7517" y="3015993"/>
            <a:ext cx="3472193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+mn-lt"/>
              </a:rPr>
              <a:t>Выводим злоумышленников </a:t>
            </a:r>
            <a:br>
              <a:rPr lang="ru-RU" sz="2400" dirty="0">
                <a:latin typeface="+mn-lt"/>
              </a:rPr>
            </a:br>
            <a:r>
              <a:rPr lang="ru-RU" sz="2400" dirty="0">
                <a:latin typeface="+mn-lt"/>
              </a:rPr>
              <a:t>на чистую воду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22" r="-26722"/>
          <a:stretch/>
        </p:blipFill>
        <p:spPr>
          <a:xfrm>
            <a:off x="4595603" y="822758"/>
            <a:ext cx="10595795" cy="43207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8377" y="1617500"/>
            <a:ext cx="4065614" cy="2925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Бывает, что люди сознательно идут </a:t>
            </a:r>
            <a:br>
              <a:rPr lang="ru-RU" dirty="0"/>
            </a:br>
            <a:r>
              <a:rPr lang="ru-RU" dirty="0"/>
              <a:t>к нелегальным кредиторам. </a:t>
            </a:r>
          </a:p>
          <a:p>
            <a:pPr marL="0" indent="0">
              <a:buNone/>
            </a:pPr>
            <a:r>
              <a:rPr lang="ru-RU" b="1" dirty="0"/>
              <a:t>Этого делать нельзя, и вот почему:</a:t>
            </a:r>
          </a:p>
          <a:p>
            <a:r>
              <a:rPr lang="ru-RU" dirty="0"/>
              <a:t>финансовую проблему такой заем не решит, а лишь усугубит, ведь проценты очень высоки  </a:t>
            </a:r>
          </a:p>
          <a:p>
            <a:r>
              <a:rPr lang="ru-RU" dirty="0"/>
              <a:t>есть риск потерять куда больше: деньги, имущество и даже здоровье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730568" y="319774"/>
            <a:ext cx="7642575" cy="980273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3600" dirty="0"/>
              <a:t>ЕСЛИ КРЕДИТ НЕ ДАЮТ ЛЕГАЛЬНО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97546-8787-B343-92AD-F331FD1CFF0A}" type="slidenum">
              <a:rPr lang="ru-RU" smtClean="0"/>
              <a:pPr/>
              <a:t>10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855" y="618901"/>
            <a:ext cx="4781770" cy="451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265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3652" y="1754414"/>
            <a:ext cx="3764267" cy="2858469"/>
          </a:xfrm>
        </p:spPr>
        <p:txBody>
          <a:bodyPr>
            <a:normAutofit/>
          </a:bodyPr>
          <a:lstStyle/>
          <a:p>
            <a:r>
              <a:rPr lang="ru-RU" dirty="0"/>
              <a:t>Проверьте, есть ли компания </a:t>
            </a:r>
            <a:br>
              <a:rPr lang="ru-RU" dirty="0"/>
            </a:br>
            <a:r>
              <a:rPr lang="ru-RU" dirty="0"/>
              <a:t>в реестре на сайте Банка России  </a:t>
            </a:r>
          </a:p>
          <a:p>
            <a:r>
              <a:rPr lang="ru-RU" dirty="0"/>
              <a:t>Не соблазняйтесь излишне заманчивым предложением  </a:t>
            </a:r>
          </a:p>
          <a:p>
            <a:r>
              <a:rPr lang="ru-RU" dirty="0"/>
              <a:t>Внимательно читайте договор  </a:t>
            </a:r>
          </a:p>
          <a:p>
            <a:r>
              <a:rPr lang="ru-RU" dirty="0"/>
              <a:t>Посоветуйтесь с юристом, если есть сомнения</a:t>
            </a:r>
            <a:endParaRPr lang="ru-RU" b="1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730569" y="319774"/>
            <a:ext cx="5447046" cy="130780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3600" dirty="0"/>
              <a:t>КАК РАСПОЗНАТЬ ЧЕРНОГО КРЕДИТОРА?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97546-8787-B343-92AD-F331FD1CFF0A}" type="slidenum">
              <a:rPr lang="ru-RU" smtClean="0"/>
              <a:pPr/>
              <a:t>11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94" y="983848"/>
            <a:ext cx="4194615" cy="422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5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9952" y="2077312"/>
            <a:ext cx="5992083" cy="2535571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/>
              <a:t>Если ваш кредитор нарушает правила, обратитесь </a:t>
            </a:r>
            <a:br>
              <a:rPr lang="ru-RU" dirty="0"/>
            </a:br>
            <a:r>
              <a:rPr lang="ru-RU" dirty="0"/>
              <a:t>в интернет-приемную Банка России. 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Если черные кредиторы пытаются взыскать с вас просроченную задолженность, выдавая себя </a:t>
            </a:r>
            <a:br>
              <a:rPr lang="ru-RU" dirty="0"/>
            </a:br>
            <a:r>
              <a:rPr lang="ru-RU" dirty="0"/>
              <a:t>за коллекторов, обратитесь в Федеральную службу судебных приставов. 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Если вам угрожают, подайте заявление </a:t>
            </a:r>
            <a:br>
              <a:rPr lang="ru-RU" dirty="0"/>
            </a:br>
            <a:r>
              <a:rPr lang="ru-RU" dirty="0"/>
              <a:t>в правоохранительные органы. </a:t>
            </a:r>
            <a:endParaRPr lang="ru-RU" b="1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730568" y="319774"/>
            <a:ext cx="7642575" cy="162837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3600" dirty="0"/>
              <a:t>ЧТО ДЕЛАТЬ, ЕСЛИ ВЫ СТОЛКНУЛИСЬ С ЧЕРНЫМ КРЕДИТОРОМ?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97546-8787-B343-92AD-F331FD1CFF0A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318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5082" y="2006917"/>
            <a:ext cx="4807590" cy="2719828"/>
          </a:xfrm>
        </p:spPr>
        <p:txBody>
          <a:bodyPr>
            <a:normAutofit/>
          </a:bodyPr>
          <a:lstStyle/>
          <a:p>
            <a:pPr fontAlgn="base"/>
            <a:r>
              <a:rPr lang="ru-RU" dirty="0"/>
              <a:t>Нелегальные кредиторы — компании, которые выдают кредиты незаконно </a:t>
            </a:r>
          </a:p>
          <a:p>
            <a:pPr fontAlgn="base"/>
            <a:r>
              <a:rPr lang="ru-RU" dirty="0"/>
              <a:t>Нельзя брать в долг у черных кредиторов — это опасно </a:t>
            </a:r>
          </a:p>
          <a:p>
            <a:pPr fontAlgn="base"/>
            <a:r>
              <a:rPr lang="ru-RU" dirty="0"/>
              <a:t>Тщательно проверяйте кредитора, собираясь взять кредит</a:t>
            </a:r>
          </a:p>
          <a:p>
            <a:pPr fontAlgn="base"/>
            <a:r>
              <a:rPr lang="ru-RU" dirty="0"/>
              <a:t>Если вас обманули, обращайтесь в полицию</a:t>
            </a:r>
            <a:endParaRPr lang="ru-RU" dirty="0">
              <a:solidFill>
                <a:schemeClr val="bg2">
                  <a:lumMod val="75000"/>
                </a:schemeClr>
              </a:solidFill>
              <a:latin typeface="Raleway" charset="0"/>
              <a:ea typeface="Raleway" charset="0"/>
              <a:cs typeface="Raleway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139" y="468601"/>
            <a:ext cx="4035741" cy="845849"/>
          </a:xfrm>
        </p:spPr>
        <p:txBody>
          <a:bodyPr>
            <a:normAutofit fontScale="90000"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lang="bg-BG" sz="2400" dirty="0"/>
              <a:t/>
            </a:r>
            <a:br>
              <a:rPr lang="bg-BG" sz="2400" dirty="0"/>
            </a:br>
            <a:r>
              <a:rPr lang="bg-BG" sz="4800" b="1" dirty="0">
                <a:solidFill>
                  <a:srgbClr val="FCC450"/>
                </a:solidFill>
                <a:latin typeface="Raleway SemiBold" charset="0"/>
                <a:ea typeface="Raleway SemiBold" charset="0"/>
                <a:cs typeface="Raleway SemiBold" charset="0"/>
              </a:rPr>
              <a:t/>
            </a:r>
            <a:br>
              <a:rPr lang="bg-BG" sz="4800" b="1" dirty="0">
                <a:solidFill>
                  <a:srgbClr val="FCC450"/>
                </a:solidFill>
                <a:latin typeface="Raleway SemiBold" charset="0"/>
                <a:ea typeface="Raleway SemiBold" charset="0"/>
                <a:cs typeface="Raleway SemiBold" charset="0"/>
              </a:rPr>
            </a:b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97546-8787-B343-92AD-F331FD1CFF0A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19138" y="899478"/>
            <a:ext cx="3852862" cy="692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ct val="0"/>
              </a:spcBef>
              <a:buClr>
                <a:srgbClr val="000000"/>
              </a:buClr>
              <a:buSzPct val="61111"/>
            </a:pPr>
            <a:r>
              <a:rPr lang="bg-BG" sz="3600" kern="1200" dirty="0">
                <a:solidFill>
                  <a:srgbClr val="E86859"/>
                </a:solidFill>
                <a:latin typeface="+mn-lt"/>
                <a:ea typeface="+mj-ea"/>
                <a:cs typeface="+mj-cs"/>
              </a:rPr>
              <a:t>ПОДВЕДЕМ</a:t>
            </a:r>
            <a:r>
              <a:rPr lang="bg-BG" kern="1200" dirty="0">
                <a:solidFill>
                  <a:srgbClr val="E86859"/>
                </a:solidFill>
              </a:rPr>
              <a:t>  </a:t>
            </a:r>
            <a:r>
              <a:rPr lang="bg-BG" sz="3600" kern="1200" dirty="0">
                <a:solidFill>
                  <a:srgbClr val="E86859"/>
                </a:solidFill>
                <a:latin typeface="+mn-lt"/>
                <a:ea typeface="+mj-ea"/>
                <a:cs typeface="+mj-cs"/>
              </a:rPr>
              <a:t>ИТОГИ</a:t>
            </a:r>
            <a:endParaRPr lang="ru-RU" sz="3600" kern="1200" dirty="0">
              <a:solidFill>
                <a:srgbClr val="E86859"/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190" y="262890"/>
            <a:ext cx="514473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08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928396"/>
            <a:ext cx="9144000" cy="2215104"/>
          </a:xfrm>
          <a:prstGeom prst="rect">
            <a:avLst/>
          </a:prstGeom>
          <a:solidFill>
            <a:srgbClr val="FC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719138" y="3290896"/>
            <a:ext cx="3663537" cy="1579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rPr>
              <a:t>Контактный центр Банка России</a:t>
            </a:r>
          </a:p>
          <a:p>
            <a:r>
              <a:rPr lang="ru-RU" sz="28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8-800-</a:t>
            </a:r>
            <a:r>
              <a:rPr lang="en-US" sz="28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300</a:t>
            </a:r>
            <a:r>
              <a:rPr lang="ru-RU" sz="28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-</a:t>
            </a:r>
            <a:r>
              <a:rPr lang="en-US" sz="28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3</a:t>
            </a:r>
            <a:r>
              <a:rPr lang="ru-RU" sz="28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0-</a:t>
            </a:r>
            <a:r>
              <a:rPr lang="en-US" sz="28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00</a:t>
            </a:r>
            <a:endParaRPr lang="ru-RU" sz="28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  <a:p>
            <a:pPr>
              <a:lnSpc>
                <a:spcPts val="2080"/>
              </a:lnSpc>
            </a:pPr>
            <a:r>
              <a:rPr lang="ru-RU" sz="1800" dirty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rPr>
              <a:t>(для бесплатных звонков </a:t>
            </a:r>
            <a:endParaRPr lang="en-US" sz="1800" dirty="0">
              <a:solidFill>
                <a:schemeClr val="tx1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>
              <a:lnSpc>
                <a:spcPts val="2080"/>
              </a:lnSpc>
            </a:pPr>
            <a:r>
              <a:rPr lang="ru-RU" sz="1800" dirty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rPr>
              <a:t>из регионов России)</a:t>
            </a:r>
            <a:r>
              <a:rPr lang="ru-RU" sz="2400" dirty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rPr>
              <a:t> </a:t>
            </a:r>
          </a:p>
          <a:p>
            <a:endParaRPr lang="ru-RU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18264" y="3284168"/>
            <a:ext cx="3663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rPr>
              <a:t>Интернет-приемная Банка России</a:t>
            </a:r>
          </a:p>
          <a:p>
            <a:r>
              <a:rPr lang="ru-RU" sz="1800" b="1" dirty="0" err="1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rPr>
              <a:t>cbr.ru</a:t>
            </a:r>
            <a:r>
              <a:rPr lang="ru-RU" sz="1800" b="1" dirty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rPr>
              <a:t>/</a:t>
            </a:r>
            <a:r>
              <a:rPr lang="ru-RU" sz="1800" b="1" dirty="0" err="1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rPr>
              <a:t>reception</a:t>
            </a:r>
            <a:endParaRPr lang="en-US" sz="1800" b="1" dirty="0">
              <a:solidFill>
                <a:schemeClr val="tx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31790" y="4089663"/>
            <a:ext cx="24010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fincult.info</a:t>
            </a:r>
            <a:endParaRPr lang="ru-RU" sz="28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97546-8787-B343-92AD-F331FD1CFF0A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93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719139" y="440347"/>
            <a:ext cx="5797549" cy="1202742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lnSpc>
                <a:spcPct val="100000"/>
              </a:lnSpc>
              <a:buClr>
                <a:srgbClr val="000000"/>
              </a:buClr>
              <a:buSzPct val="61111"/>
            </a:pPr>
            <a:r>
              <a:rPr lang="ru-RU" sz="3600" dirty="0"/>
              <a:t>О ЧЕМ БУДЕМ ГОВОРИТЬ</a:t>
            </a:r>
            <a:endParaRPr lang="ru-RU" sz="3600" dirty="0">
              <a:solidFill>
                <a:srgbClr val="E86859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97546-8787-B343-92AD-F331FD1CFF0A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3864" y="2000129"/>
            <a:ext cx="6441823" cy="2778394"/>
          </a:xfrm>
        </p:spPr>
        <p:txBody>
          <a:bodyPr>
            <a:normAutofit/>
          </a:bodyPr>
          <a:lstStyle/>
          <a:p>
            <a:pPr marL="342900" indent="-342900" fontAlgn="base">
              <a:buFont typeface="+mj-lt"/>
              <a:buAutoNum type="arabicPeriod"/>
            </a:pPr>
            <a:r>
              <a:rPr lang="ru-RU" dirty="0"/>
              <a:t>Кто такие черные кредиторы 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ru-RU" dirty="0"/>
              <a:t>Чем вы рискуете, одолжив у них деньги 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ru-RU" dirty="0"/>
              <a:t>Как распознать кредиторов-преступников 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ru-RU" dirty="0"/>
              <a:t>Что делать, если вы стали жертвой черного кредитора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1135" y="1891489"/>
            <a:ext cx="4485347" cy="26173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Быть профессиональным кредитором,</a:t>
            </a:r>
            <a:br>
              <a:rPr lang="ru-RU" b="1" dirty="0"/>
            </a:br>
            <a:r>
              <a:rPr lang="ru-RU" b="1" dirty="0"/>
              <a:t>то есть выдавать кредиты и </a:t>
            </a:r>
            <a:r>
              <a:rPr lang="ru-RU" b="1" dirty="0" err="1"/>
              <a:t>займы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в денежной форме, могут только: </a:t>
            </a:r>
          </a:p>
          <a:p>
            <a:r>
              <a:rPr lang="ru-RU" dirty="0"/>
              <a:t>банки </a:t>
            </a:r>
          </a:p>
          <a:p>
            <a:r>
              <a:rPr lang="ru-RU" dirty="0" err="1"/>
              <a:t>микрофинансовые</a:t>
            </a:r>
            <a:r>
              <a:rPr lang="ru-RU" dirty="0"/>
              <a:t> организации (МФО) </a:t>
            </a:r>
          </a:p>
          <a:p>
            <a:r>
              <a:rPr lang="ru-RU" dirty="0"/>
              <a:t>кредитные потребительские        	      кооперативы (КПК и СКПК) </a:t>
            </a:r>
          </a:p>
          <a:p>
            <a:r>
              <a:rPr lang="ru-RU" dirty="0"/>
              <a:t>ломбарды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730569" y="319774"/>
            <a:ext cx="5978544" cy="130780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3600" dirty="0"/>
              <a:t>КТО МОЖЕТ ВЫДАВАТЬ ДЕНЬГИ В КРЕДИТ?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97546-8787-B343-92AD-F331FD1CFF0A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5359674" y="3689553"/>
            <a:ext cx="34362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kern="1200" dirty="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rPr>
              <a:t>Для этого у них должно быть специальное разрешение </a:t>
            </a:r>
          </a:p>
          <a:p>
            <a:r>
              <a:rPr lang="ru-RU" sz="1800" kern="1200" dirty="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rPr>
              <a:t>Банка России</a:t>
            </a:r>
            <a:r>
              <a:rPr lang="ru-RU" dirty="0"/>
              <a:t>. </a:t>
            </a:r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249" y="854398"/>
            <a:ext cx="3186669" cy="284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9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9953" y="1995487"/>
            <a:ext cx="3177012" cy="26173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Черные (или нелегальные) кредиторы </a:t>
            </a:r>
            <a:r>
              <a:rPr lang="ru-RU" dirty="0"/>
              <a:t>— компании,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у которых нет лицензии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на кредитную деятельность, но они все равно выдают людям деньги под проценты. 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730569" y="319774"/>
            <a:ext cx="5978544" cy="130780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3600" dirty="0"/>
              <a:t>КТО ТАКИЕ ЧЕРНЫЕ КРЕДИТОРЫ?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97546-8787-B343-92AD-F331FD1CFF0A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966" y="231888"/>
            <a:ext cx="4972143" cy="4927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32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723652" y="319775"/>
            <a:ext cx="7287415" cy="799606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3600" dirty="0"/>
              <a:t>ЧЕРНЫЕ КРЕДИТОРЫ МОГУТ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97546-8787-B343-92AD-F331FD1CFF0A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2" name="Rectangle 1"/>
          <p:cNvSpPr/>
          <p:nvPr/>
        </p:nvSpPr>
        <p:spPr>
          <a:xfrm>
            <a:off x="691169" y="3807142"/>
            <a:ext cx="33483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kern="1200" dirty="0">
                <a:solidFill>
                  <a:schemeClr val="tx1"/>
                </a:solidFill>
              </a:rPr>
              <a:t> </a:t>
            </a:r>
            <a:r>
              <a:rPr lang="en-US" kern="1200" dirty="0" err="1">
                <a:solidFill>
                  <a:schemeClr val="tx1"/>
                </a:solidFill>
              </a:rPr>
              <a:t>выдавать</a:t>
            </a:r>
            <a:r>
              <a:rPr lang="en-US" kern="1200" dirty="0">
                <a:solidFill>
                  <a:schemeClr val="tx1"/>
                </a:solidFill>
              </a:rPr>
              <a:t> </a:t>
            </a:r>
            <a:r>
              <a:rPr lang="en-US" kern="1200" dirty="0" err="1">
                <a:solidFill>
                  <a:schemeClr val="tx1"/>
                </a:solidFill>
              </a:rPr>
              <a:t>кредиты</a:t>
            </a:r>
            <a:r>
              <a:rPr lang="en-US" kern="1200" dirty="0">
                <a:solidFill>
                  <a:schemeClr val="tx1"/>
                </a:solidFill>
              </a:rPr>
              <a:t> </a:t>
            </a:r>
            <a:r>
              <a:rPr lang="en-US" kern="1200" dirty="0" err="1">
                <a:solidFill>
                  <a:schemeClr val="tx1"/>
                </a:solidFill>
              </a:rPr>
              <a:t>под</a:t>
            </a:r>
            <a:r>
              <a:rPr lang="en-US" kern="1200" dirty="0">
                <a:solidFill>
                  <a:schemeClr val="tx1"/>
                </a:solidFill>
              </a:rPr>
              <a:t> </a:t>
            </a:r>
            <a:r>
              <a:rPr lang="en-US" kern="1200" dirty="0" err="1">
                <a:solidFill>
                  <a:schemeClr val="tx1"/>
                </a:solidFill>
              </a:rPr>
              <a:t>очень</a:t>
            </a:r>
            <a:r>
              <a:rPr lang="en-US" kern="1200" dirty="0">
                <a:solidFill>
                  <a:schemeClr val="tx1"/>
                </a:solidFill>
              </a:rPr>
              <a:t> </a:t>
            </a:r>
            <a:r>
              <a:rPr lang="en-US" kern="1200" dirty="0" err="1">
                <a:solidFill>
                  <a:schemeClr val="tx1"/>
                </a:solidFill>
              </a:rPr>
              <a:t>высокие</a:t>
            </a:r>
            <a:r>
              <a:rPr lang="en-US" kern="1200" dirty="0">
                <a:solidFill>
                  <a:schemeClr val="tx1"/>
                </a:solidFill>
              </a:rPr>
              <a:t> </a:t>
            </a:r>
            <a:r>
              <a:rPr lang="en-US" kern="1200" dirty="0" err="1">
                <a:solidFill>
                  <a:schemeClr val="tx1"/>
                </a:solidFill>
              </a:rPr>
              <a:t>проценты</a:t>
            </a:r>
            <a:r>
              <a:rPr lang="en-US" kern="1200" dirty="0">
                <a:solidFill>
                  <a:schemeClr val="tx1"/>
                </a:solidFill>
              </a:rPr>
              <a:t>, </a:t>
            </a:r>
            <a:r>
              <a:rPr lang="ru-RU" kern="1200" dirty="0">
                <a:solidFill>
                  <a:schemeClr val="tx1"/>
                </a:solidFill>
              </a:rPr>
              <a:t>не прибегая </a:t>
            </a:r>
            <a:r>
              <a:rPr lang="en-US" kern="1200" dirty="0">
                <a:solidFill>
                  <a:schemeClr val="tx1"/>
                </a:solidFill>
              </a:rPr>
              <a:t/>
            </a:r>
            <a:br>
              <a:rPr lang="en-US" kern="1200" dirty="0">
                <a:solidFill>
                  <a:schemeClr val="tx1"/>
                </a:solidFill>
              </a:rPr>
            </a:br>
            <a:r>
              <a:rPr lang="en-US" kern="1200" dirty="0" err="1">
                <a:solidFill>
                  <a:schemeClr val="tx1"/>
                </a:solidFill>
              </a:rPr>
              <a:t>к</a:t>
            </a:r>
            <a:r>
              <a:rPr lang="en-US" kern="1200" dirty="0">
                <a:solidFill>
                  <a:schemeClr val="tx1"/>
                </a:solidFill>
              </a:rPr>
              <a:t> </a:t>
            </a:r>
            <a:r>
              <a:rPr lang="en-US" kern="1200" dirty="0" err="1">
                <a:solidFill>
                  <a:schemeClr val="tx1"/>
                </a:solidFill>
              </a:rPr>
              <a:t>откровенному</a:t>
            </a:r>
            <a:r>
              <a:rPr lang="en-US" kern="1200" dirty="0">
                <a:solidFill>
                  <a:schemeClr val="tx1"/>
                </a:solidFill>
              </a:rPr>
              <a:t> </a:t>
            </a:r>
            <a:r>
              <a:rPr lang="en-US" kern="1200" dirty="0" err="1">
                <a:solidFill>
                  <a:schemeClr val="tx1"/>
                </a:solidFill>
              </a:rPr>
              <a:t>криминалу</a:t>
            </a:r>
            <a:r>
              <a:rPr lang="en-US" kern="1200" dirty="0">
                <a:solidFill>
                  <a:schemeClr val="tx1"/>
                </a:solidFill>
              </a:rPr>
              <a:t> </a:t>
            </a:r>
            <a:endParaRPr lang="ru-RU" kern="12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29117" y="3807142"/>
            <a:ext cx="30180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kern="1200" dirty="0">
                <a:solidFill>
                  <a:schemeClr val="tx1"/>
                </a:solidFill>
              </a:rPr>
              <a:t>использовать преступные схемы, чтобы завладеть деньгами </a:t>
            </a:r>
            <a:br>
              <a:rPr lang="ru-RU" kern="1200" dirty="0">
                <a:solidFill>
                  <a:schemeClr val="tx1"/>
                </a:solidFill>
              </a:rPr>
            </a:br>
            <a:r>
              <a:rPr lang="ru-RU" kern="1200" dirty="0">
                <a:solidFill>
                  <a:schemeClr val="tx1"/>
                </a:solidFill>
              </a:rPr>
              <a:t>и имуществом клиентов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772" y="1007741"/>
            <a:ext cx="2711931" cy="26877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117" y="1251555"/>
            <a:ext cx="2550448" cy="261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36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97546-8787-B343-92AD-F331FD1CFF0A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78103" y="2852296"/>
            <a:ext cx="5030035" cy="5027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/>
              <a:t>Три распространенные схемы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719138" y="1198974"/>
            <a:ext cx="7747967" cy="140998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dirty="0"/>
              <a:t>КАК ЧЕРНЫЕ КРЕДИТОРЫ ОБМАНЫВАЮТ КЛИЕНТОВ?</a:t>
            </a:r>
          </a:p>
        </p:txBody>
      </p:sp>
    </p:spTree>
    <p:extLst>
      <p:ext uri="{BB962C8B-B14F-4D97-AF65-F5344CB8AC3E}">
        <p14:creationId xmlns:p14="http://schemas.microsoft.com/office/powerpoint/2010/main" val="123012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7025" y="-142159"/>
            <a:ext cx="1419604" cy="30162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000" b="1" kern="1200" dirty="0">
                <a:solidFill>
                  <a:srgbClr val="FCC450"/>
                </a:solidFill>
                <a:latin typeface="+mn-lt"/>
                <a:ea typeface="+mj-ea"/>
                <a:cs typeface="+mj-cs"/>
              </a:rPr>
              <a:t>1</a:t>
            </a:r>
            <a:endParaRPr lang="en-US" sz="19000" b="1" kern="1200" dirty="0">
              <a:solidFill>
                <a:srgbClr val="FCC450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9953" y="1995487"/>
            <a:ext cx="3602830" cy="26173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Мошенники требуют взнос </a:t>
            </a:r>
            <a:br>
              <a:rPr lang="ru-RU" dirty="0"/>
            </a:br>
            <a:r>
              <a:rPr lang="ru-RU" dirty="0"/>
              <a:t>за проверку кредитной истории, страховку, комиссию за перевод.  Клиент отдает деньги — </a:t>
            </a:r>
            <a:br>
              <a:rPr lang="ru-RU" dirty="0"/>
            </a:br>
            <a:r>
              <a:rPr lang="ru-RU" dirty="0"/>
              <a:t>и «помощник» исчезает.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730569" y="319774"/>
            <a:ext cx="3024214" cy="130780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3600" dirty="0"/>
              <a:t>ПРЕДОПЛАТА ЗА КРЕДИТ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97546-8787-B343-92AD-F331FD1CFF0A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2" name="Picture 1" descr="CBR-L-ghtpf-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120" y="319774"/>
            <a:ext cx="4543312" cy="450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23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7025" y="-131396"/>
            <a:ext cx="1419604" cy="30162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000" b="1" kern="1200" dirty="0">
                <a:solidFill>
                  <a:srgbClr val="FCC450"/>
                </a:solidFill>
                <a:latin typeface="+mn-lt"/>
                <a:ea typeface="+mj-ea"/>
                <a:cs typeface="+mj-cs"/>
              </a:rPr>
              <a:t>2</a:t>
            </a:r>
            <a:endParaRPr lang="en-US" sz="19000" b="1" kern="1200" dirty="0">
              <a:solidFill>
                <a:srgbClr val="FCC450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9953" y="1995487"/>
            <a:ext cx="3602830" cy="26173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Если документы и данные банковских карт попали </a:t>
            </a:r>
            <a:br>
              <a:rPr lang="ru-RU" dirty="0"/>
            </a:br>
            <a:r>
              <a:rPr lang="ru-RU" dirty="0"/>
              <a:t>к мошенникам, они могут взять кредит на имя клиента или обнулить его счета.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730568" y="319774"/>
            <a:ext cx="4381569" cy="130780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3600" dirty="0"/>
              <a:t>ИСПОЛЬЗОВАНИЕ ДАННЫХ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97546-8787-B343-92AD-F331FD1CFF0A}" type="slidenum">
              <a:rPr lang="ru-RU" smtClean="0"/>
              <a:pPr/>
              <a:t>8</a:t>
            </a:fld>
            <a:endParaRPr lang="ru-RU" dirty="0"/>
          </a:p>
        </p:txBody>
      </p:sp>
      <p:pic>
        <p:nvPicPr>
          <p:cNvPr id="5" name="Picture 4" descr="CBR-L-ghtpf-0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292" y="636608"/>
            <a:ext cx="4142968" cy="4107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9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7025" y="-131396"/>
            <a:ext cx="1419604" cy="30162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000" b="1" kern="1200" dirty="0">
                <a:solidFill>
                  <a:srgbClr val="FCC450"/>
                </a:solidFill>
                <a:latin typeface="+mn-lt"/>
                <a:ea typeface="+mj-ea"/>
                <a:cs typeface="+mj-cs"/>
              </a:rPr>
              <a:t>3</a:t>
            </a:r>
            <a:endParaRPr lang="en-US" sz="19000" b="1" kern="1200" dirty="0">
              <a:solidFill>
                <a:srgbClr val="FCC450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8378" y="1995487"/>
            <a:ext cx="4388484" cy="26173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Мошенники могут подсунуть наивному клиенту на подпись договор с другими условиями. И запросить всю сумму </a:t>
            </a:r>
            <a:br>
              <a:rPr lang="ru-RU" dirty="0"/>
            </a:br>
            <a:r>
              <a:rPr lang="ru-RU" dirty="0"/>
              <a:t>с процентами уже на следующий день.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730568" y="319774"/>
            <a:ext cx="4381569" cy="130780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3600" dirty="0"/>
              <a:t>СОМНИТЕЛЬНЫЕ ДОКУМЕНТЫ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97546-8787-B343-92AD-F331FD1CFF0A}" type="slidenum">
              <a:rPr lang="ru-RU" smtClean="0"/>
              <a:pPr/>
              <a:t>9</a:t>
            </a:fld>
            <a:endParaRPr lang="ru-RU" dirty="0"/>
          </a:p>
        </p:txBody>
      </p:sp>
      <p:pic>
        <p:nvPicPr>
          <p:cNvPr id="2" name="Picture 1" descr="CBR-L-ghtpf-0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882" y="416689"/>
            <a:ext cx="4347788" cy="431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44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theme/theme1.xml><?xml version="1.0" encoding="utf-8"?>
<a:theme xmlns:a="http://schemas.openxmlformats.org/drawingml/2006/main" name="Специальное оформление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18073</TotalTime>
  <Words>1194</Words>
  <Application>Microsoft Office PowerPoint</Application>
  <PresentationFormat>Экран (16:9)</PresentationFormat>
  <Paragraphs>133</Paragraphs>
  <Slides>14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Специальное оформление</vt:lpstr>
      <vt:lpstr>ЧЕРНЫЕ КРЕДИТОРЫ</vt:lpstr>
      <vt:lpstr>О ЧЕМ БУДЕМ ГОВОРИТЬ</vt:lpstr>
      <vt:lpstr>КТО МОЖЕТ ВЫДАВАТЬ ДЕНЬГИ В КРЕДИТ? </vt:lpstr>
      <vt:lpstr>КТО ТАКИЕ ЧЕРНЫЕ КРЕДИТОРЫ?</vt:lpstr>
      <vt:lpstr>ЧЕРНЫЕ КРЕДИТОРЫ МОГУТ</vt:lpstr>
      <vt:lpstr>КАК ЧЕРНЫЕ КРЕДИТОРЫ ОБМАНЫВАЮТ КЛИЕНТОВ?</vt:lpstr>
      <vt:lpstr>ПРЕДОПЛАТА ЗА КРЕДИТ</vt:lpstr>
      <vt:lpstr>ИСПОЛЬЗОВАНИЕ ДАННЫХ</vt:lpstr>
      <vt:lpstr>СОМНИТЕЛЬНЫЕ ДОКУМЕНТЫ</vt:lpstr>
      <vt:lpstr>ЕСЛИ КРЕДИТ НЕ ДАЮТ ЛЕГАЛЬНО</vt:lpstr>
      <vt:lpstr>КАК РАСПОЗНАТЬ ЧЕРНОГО КРЕДИТОРА?</vt:lpstr>
      <vt:lpstr>ЧТО ДЕЛАТЬ, ЕСЛИ ВЫ СТОЛКНУЛИСЬ С ЧЕРНЫМ КРЕДИТОРОМ?</vt:lpstr>
      <vt:lpstr>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КАРМАННЫЕ ДЕНЬГИ Научите детей правильно распоряжаться финансами</dc:title>
  <dc:creator>Чижова Надежда Валентиновна</dc:creator>
  <cp:lastModifiedBy>Priemnaya</cp:lastModifiedBy>
  <cp:revision>218</cp:revision>
  <cp:lastPrinted>2017-10-03T13:40:55Z</cp:lastPrinted>
  <dcterms:modified xsi:type="dcterms:W3CDTF">2021-05-19T08:41:26Z</dcterms:modified>
</cp:coreProperties>
</file>