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media/image18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11"/>
  </p:notesMasterIdLst>
  <p:sldIdLst>
    <p:sldId id="344" r:id="rId3"/>
    <p:sldId id="335" r:id="rId4"/>
    <p:sldId id="342" r:id="rId5"/>
    <p:sldId id="336" r:id="rId6"/>
    <p:sldId id="346" r:id="rId7"/>
    <p:sldId id="345" r:id="rId8"/>
    <p:sldId id="350" r:id="rId9"/>
    <p:sldId id="340" r:id="rId10"/>
  </p:sldIdLst>
  <p:sldSz cx="10693400" cy="7556500"/>
  <p:notesSz cx="9926638" cy="6797675"/>
  <p:defaultTextStyle>
    <a:defPPr>
      <a:defRPr lang="ru-RU"/>
    </a:defPPr>
    <a:lvl1pPr marL="0" algn="l" defTabSz="914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914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62" algn="l" defTabSz="914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44" algn="l" defTabSz="914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27" algn="l" defTabSz="914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08" algn="l" defTabSz="914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90" algn="l" defTabSz="914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70" algn="l" defTabSz="914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52" algn="l" defTabSz="91416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5601"/>
    <a:srgbClr val="001D98"/>
    <a:srgbClr val="FF6801"/>
    <a:srgbClr val="1B3F92"/>
    <a:srgbClr val="DD6409"/>
    <a:srgbClr val="F6903C"/>
    <a:srgbClr val="FFFF99"/>
    <a:srgbClr val="EA5B0C"/>
    <a:srgbClr val="0C3FA6"/>
    <a:srgbClr val="3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27" autoAdjust="0"/>
  </p:normalViewPr>
  <p:slideViewPr>
    <p:cSldViewPr>
      <p:cViewPr varScale="1">
        <p:scale>
          <a:sx n="64" d="100"/>
          <a:sy n="64" d="100"/>
        </p:scale>
        <p:origin x="12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ADCD4-A94F-45AA-8154-17CA3053F1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AD5570-6DEC-4B4B-B2C9-5D29C923B57B}">
      <dgm:prSet phldrT="[Текст]" custT="1"/>
      <dgm:spPr>
        <a:solidFill>
          <a:schemeClr val="bg1"/>
        </a:solidFill>
      </dgm:spPr>
      <dgm:t>
        <a:bodyPr/>
        <a:lstStyle/>
        <a:p>
          <a:endParaRPr lang="ru-RU" sz="1600" b="1" i="0" u="none" strike="noStrike" cap="none" spc="0" baseline="0" dirty="0" smtClean="0">
            <a:ln>
              <a:noFill/>
            </a:ln>
            <a:solidFill>
              <a:srgbClr val="10069F"/>
            </a:solidFill>
            <a:uFillTx/>
            <a:latin typeface="Verdana" panose="020B0604030504040204" pitchFamily="34" charset="0"/>
            <a:ea typeface="Verdana" panose="020B0604030504040204" pitchFamily="34" charset="0"/>
            <a:cs typeface="+mn-cs"/>
            <a:sym typeface="Verdana"/>
          </a:endParaRPr>
        </a:p>
        <a:p>
          <a:r>
            <a:rPr lang="ru-RU" sz="1600" b="1" i="0" u="none" strike="noStrike" cap="none" spc="0" baseline="0" dirty="0" smtClean="0">
              <a:ln>
                <a:noFill/>
              </a:ln>
              <a:solidFill>
                <a:srgbClr val="10069F"/>
              </a:solidFill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  <a:sym typeface="Verdana"/>
            </a:rPr>
            <a:t>   </a:t>
          </a:r>
          <a:r>
            <a:rPr lang="ru-RU" sz="1700" b="1" i="0" u="none" strike="noStrike" cap="none" spc="0" baseline="0" dirty="0" smtClean="0">
              <a:ln>
                <a:noFill/>
              </a:ln>
              <a:solidFill>
                <a:srgbClr val="10069F"/>
              </a:solidFill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  <a:sym typeface="Verdana"/>
            </a:rPr>
            <a:t>Семейная ипотека</a:t>
          </a:r>
          <a:endParaRPr lang="ru-RU" sz="1700" b="1" i="0" u="none" strike="noStrike" cap="none" spc="0" baseline="0" dirty="0">
            <a:ln>
              <a:noFill/>
            </a:ln>
            <a:solidFill>
              <a:srgbClr val="10069F"/>
            </a:solidFill>
            <a:uFillTx/>
            <a:latin typeface="Verdana" panose="020B0604030504040204" pitchFamily="34" charset="0"/>
            <a:ea typeface="Verdana" panose="020B0604030504040204" pitchFamily="34" charset="0"/>
            <a:cs typeface="+mn-cs"/>
            <a:sym typeface="Verdana"/>
          </a:endParaRPr>
        </a:p>
      </dgm:t>
    </dgm:pt>
    <dgm:pt modelId="{6EF39E7B-5007-4ACA-A101-4E5F629D10FE}" type="parTrans" cxnId="{4C4C8370-1A65-4EF3-8B8A-C8B89645C6D5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A4BB832-37F5-4C2A-AA72-86E398498724}" type="sibTrans" cxnId="{4C4C8370-1A65-4EF3-8B8A-C8B89645C6D5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937B789-3EC4-44E7-A687-AC7EE03F156F}">
      <dgm:prSet phldrT="[Текст]" custT="1"/>
      <dgm:spPr/>
      <dgm:t>
        <a:bodyPr/>
        <a:lstStyle/>
        <a:p>
          <a:r>
            <a: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Федеральная ипотечная программа для семей, в которых с 01.01.2018 по 31.12.2022 г. родится второй и/или последующий ребёнок.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AA0D142-14CD-410A-954F-8E137D6161E5}" type="parTrans" cxnId="{A67C2611-BA25-40B8-83CB-131A929A9DF0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E93BDAC-AC14-4A8C-A6B4-0D3C2C9EC42B}" type="sibTrans" cxnId="{A67C2611-BA25-40B8-83CB-131A929A9DF0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2E9E0F1-0753-4E91-B68E-3A42399D9B23}">
      <dgm:prSet phldrT="[Текст]" custT="1"/>
      <dgm:spPr>
        <a:solidFill>
          <a:schemeClr val="bg1"/>
        </a:solidFill>
      </dgm:spPr>
      <dgm:t>
        <a:bodyPr/>
        <a:lstStyle/>
        <a:p>
          <a:endParaRPr lang="ru-RU" sz="1600" b="1" i="0" u="none" strike="noStrike" cap="none" spc="0" baseline="0" dirty="0">
            <a:ln>
              <a:noFill/>
            </a:ln>
            <a:solidFill>
              <a:srgbClr val="10069F"/>
            </a:solidFill>
            <a:uFillTx/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D41380E4-74D9-4A5F-B316-EE28D610759F}" type="parTrans" cxnId="{D40BA24B-E062-4052-A943-3A459636685C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3FCCBA3-170A-42B1-83BC-4E6F3D1F5247}" type="sibTrans" cxnId="{D40BA24B-E062-4052-A943-3A459636685C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AFF458D-AE13-404F-A6B6-E472DA959C6C}">
      <dgm:prSet phldrT="[Текст]" custT="1"/>
      <dgm:spPr/>
      <dgm:t>
        <a:bodyPr/>
        <a:lstStyle/>
        <a:p>
          <a:endParaRPr lang="ru-RU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F9487C8-EA6D-492E-960C-C58BBB9A3DE7}" type="parTrans" cxnId="{D3044933-3601-4C9D-B637-833611E8FA90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52E1749-3D96-479C-B44B-73397A1E74F8}" type="sibTrans" cxnId="{D3044933-3601-4C9D-B637-833611E8FA90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216811D-1A03-4EDD-BBC3-B8A97C962819}">
      <dgm:prSet custT="1"/>
      <dgm:spPr/>
      <dgm:t>
        <a:bodyPr/>
        <a:lstStyle/>
        <a:p>
          <a:endParaRPr lang="ru-RU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15497A1-953B-4A65-AD98-A3C8207F254F}" type="parTrans" cxnId="{44051506-567E-4622-AD79-779DA342E8F1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B812684-1BE3-4086-BBC7-87304AAE4C76}" type="sibTrans" cxnId="{44051506-567E-4622-AD79-779DA342E8F1}">
      <dgm:prSet/>
      <dgm:spPr/>
      <dgm:t>
        <a:bodyPr/>
        <a:lstStyle/>
        <a:p>
          <a:endParaRPr lang="ru-RU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AEE515F-2972-41FE-A28F-07CA8938BC8D}">
      <dgm:prSet phldrT="[Текст]" custT="1"/>
      <dgm:spPr/>
      <dgm:t>
        <a:bodyPr/>
        <a:lstStyle/>
        <a:p>
          <a:endParaRPr lang="ru-RU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65940AF-2031-4711-8BAE-972CFBAE15E9}" type="parTrans" cxnId="{2807A28F-0659-441B-9724-BCA5FAED9194}">
      <dgm:prSet/>
      <dgm:spPr/>
      <dgm:t>
        <a:bodyPr/>
        <a:lstStyle/>
        <a:p>
          <a:endParaRPr lang="ru-RU"/>
        </a:p>
      </dgm:t>
    </dgm:pt>
    <dgm:pt modelId="{05DCACB1-45CB-472B-8354-5F31062E66DC}" type="sibTrans" cxnId="{2807A28F-0659-441B-9724-BCA5FAED9194}">
      <dgm:prSet/>
      <dgm:spPr/>
      <dgm:t>
        <a:bodyPr/>
        <a:lstStyle/>
        <a:p>
          <a:endParaRPr lang="ru-RU"/>
        </a:p>
      </dgm:t>
    </dgm:pt>
    <dgm:pt modelId="{FBC63991-31FD-4E86-8E0F-E05BF618A65A}">
      <dgm:prSet custT="1"/>
      <dgm:spPr/>
      <dgm:t>
        <a:bodyPr/>
        <a:lstStyle/>
        <a:p>
          <a:endParaRPr lang="ru-RU" sz="1400" dirty="0" smtClean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A71ED13-B5E5-4A15-9D99-1CB4A48B157B}" type="parTrans" cxnId="{E0DC10E8-05F0-457C-A007-5A01CE3CD6DF}">
      <dgm:prSet/>
      <dgm:spPr/>
      <dgm:t>
        <a:bodyPr/>
        <a:lstStyle/>
        <a:p>
          <a:endParaRPr lang="ru-RU"/>
        </a:p>
      </dgm:t>
    </dgm:pt>
    <dgm:pt modelId="{DDC32353-32FE-4292-B8E4-A1BDD1E94DD6}" type="sibTrans" cxnId="{E0DC10E8-05F0-457C-A007-5A01CE3CD6DF}">
      <dgm:prSet/>
      <dgm:spPr/>
      <dgm:t>
        <a:bodyPr/>
        <a:lstStyle/>
        <a:p>
          <a:endParaRPr lang="ru-RU"/>
        </a:p>
      </dgm:t>
    </dgm:pt>
    <dgm:pt modelId="{103089AA-BC9F-4ACC-AF22-5BECFBF016B0}">
      <dgm:prSet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появились новые условия для семей, которые покупают жилье на территории Дальневосточного федерального округа;</a:t>
          </a:r>
        </a:p>
      </dgm:t>
    </dgm:pt>
    <dgm:pt modelId="{B96D973B-0F26-4AEF-8AFF-78098A7ACD30}" type="parTrans" cxnId="{BFCA7803-C75D-476F-B049-5EBF9AE99F0C}">
      <dgm:prSet/>
      <dgm:spPr/>
      <dgm:t>
        <a:bodyPr/>
        <a:lstStyle/>
        <a:p>
          <a:endParaRPr lang="ru-RU"/>
        </a:p>
      </dgm:t>
    </dgm:pt>
    <dgm:pt modelId="{91394167-887C-474C-B6DD-8EDC26BC9953}" type="sibTrans" cxnId="{BFCA7803-C75D-476F-B049-5EBF9AE99F0C}">
      <dgm:prSet/>
      <dgm:spPr/>
      <dgm:t>
        <a:bodyPr/>
        <a:lstStyle/>
        <a:p>
          <a:endParaRPr lang="ru-RU"/>
        </a:p>
      </dgm:t>
    </dgm:pt>
    <dgm:pt modelId="{872D2267-BCC7-4B40-BA7E-91A6F564BA18}">
      <dgm:prSet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допускается рефинансирование ранее оформленных кредитов;</a:t>
          </a:r>
        </a:p>
      </dgm:t>
    </dgm:pt>
    <dgm:pt modelId="{F5C8D0C7-A92E-4586-BD43-7632C1F588FB}" type="parTrans" cxnId="{E76C2572-F792-4CEC-B755-4ABCFE520061}">
      <dgm:prSet/>
      <dgm:spPr/>
      <dgm:t>
        <a:bodyPr/>
        <a:lstStyle/>
        <a:p>
          <a:endParaRPr lang="ru-RU"/>
        </a:p>
      </dgm:t>
    </dgm:pt>
    <dgm:pt modelId="{E12910F0-AF0D-4E1B-A977-84C1FF56D069}" type="sibTrans" cxnId="{E76C2572-F792-4CEC-B755-4ABCFE520061}">
      <dgm:prSet/>
      <dgm:spPr/>
      <dgm:t>
        <a:bodyPr/>
        <a:lstStyle/>
        <a:p>
          <a:endParaRPr lang="ru-RU"/>
        </a:p>
      </dgm:t>
    </dgm:pt>
    <dgm:pt modelId="{90417169-B1D7-4E6F-A43C-DC0C4AC41B60}">
      <dgm:prSet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первоначальный взнос может быть оплачен за счет материнского капитала</a:t>
          </a:r>
          <a:endParaRPr lang="ru-RU" sz="14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A808840-F25E-4D15-92E9-504E00B8DAD3}" type="parTrans" cxnId="{3153E288-D932-4858-A5C4-FA4392214C70}">
      <dgm:prSet/>
      <dgm:spPr/>
      <dgm:t>
        <a:bodyPr/>
        <a:lstStyle/>
        <a:p>
          <a:endParaRPr lang="ru-RU"/>
        </a:p>
      </dgm:t>
    </dgm:pt>
    <dgm:pt modelId="{EC2A0890-EE96-4987-95F2-D18A806A343A}" type="sibTrans" cxnId="{3153E288-D932-4858-A5C4-FA4392214C70}">
      <dgm:prSet/>
      <dgm:spPr/>
      <dgm:t>
        <a:bodyPr/>
        <a:lstStyle/>
        <a:p>
          <a:endParaRPr lang="ru-RU"/>
        </a:p>
      </dgm:t>
    </dgm:pt>
    <dgm:pt modelId="{15423181-29ED-4F0F-B11E-D6FC0B12EC5F}">
      <dgm:prSet phldrT="[Текст]" custT="1"/>
      <dgm:spPr/>
      <dgm:t>
        <a:bodyPr/>
        <a:lstStyle/>
        <a:p>
          <a:r>
            <a:rPr lang="ru-RU" sz="1600" b="1" i="0" u="none" strike="noStrike" cap="none" spc="0" baseline="0" dirty="0" smtClean="0">
              <a:ln>
                <a:noFill/>
              </a:ln>
              <a:solidFill>
                <a:srgbClr val="10069F"/>
              </a:solidFill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С апреля 2019 года условия кредитования </a:t>
          </a:r>
          <a:br>
            <a:rPr lang="ru-RU" sz="1600" b="1" i="0" u="none" strike="noStrike" cap="none" spc="0" baseline="0" dirty="0" smtClean="0">
              <a:ln>
                <a:noFill/>
              </a:ln>
              <a:solidFill>
                <a:srgbClr val="10069F"/>
              </a:solidFill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rPr>
          </a:br>
          <a:r>
            <a:rPr lang="ru-RU" sz="1600" b="1" i="0" u="none" strike="noStrike" cap="none" spc="0" baseline="0" dirty="0" smtClean="0">
              <a:ln>
                <a:noFill/>
              </a:ln>
              <a:solidFill>
                <a:srgbClr val="10069F"/>
              </a:solidFill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по Семейной ипотеке стали доступнее</a:t>
          </a:r>
          <a:r>
            <a:rPr lang="ru-RU" sz="1600" b="1" dirty="0" smtClean="0">
              <a:solidFill>
                <a:srgbClr val="001D9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: </a:t>
          </a:r>
          <a:endParaRPr lang="ru-RU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6ECF11C-160A-402D-9D72-D3190F1A79C7}" type="parTrans" cxnId="{DF32D3E6-4EF9-4B18-BF46-0C2FF140BABC}">
      <dgm:prSet/>
      <dgm:spPr/>
      <dgm:t>
        <a:bodyPr/>
        <a:lstStyle/>
        <a:p>
          <a:endParaRPr lang="ru-RU"/>
        </a:p>
      </dgm:t>
    </dgm:pt>
    <dgm:pt modelId="{224640AD-8198-4D0B-A999-DE4785A4C2BD}" type="sibTrans" cxnId="{DF32D3E6-4EF9-4B18-BF46-0C2FF140BABC}">
      <dgm:prSet/>
      <dgm:spPr/>
      <dgm:t>
        <a:bodyPr/>
        <a:lstStyle/>
        <a:p>
          <a:endParaRPr lang="ru-RU"/>
        </a:p>
      </dgm:t>
    </dgm:pt>
    <dgm:pt modelId="{1FE6A7A8-A908-4A73-9F6D-BD34614CAA27}">
      <dgm:prSet phldrT="[Текст]" custT="1"/>
      <dgm:spPr/>
      <dgm:t>
        <a:bodyPr/>
        <a:lstStyle/>
        <a:p>
          <a:endParaRPr lang="ru-RU" sz="16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6EE29D6-B512-4B5A-83A6-59EC18BF9187}" type="parTrans" cxnId="{F9890A99-9C46-4DE2-A33D-0849A6DF6684}">
      <dgm:prSet/>
      <dgm:spPr/>
      <dgm:t>
        <a:bodyPr/>
        <a:lstStyle/>
        <a:p>
          <a:endParaRPr lang="ru-RU"/>
        </a:p>
      </dgm:t>
    </dgm:pt>
    <dgm:pt modelId="{AEE8C8A9-E6CF-4B44-8E96-BE5767F32F88}" type="sibTrans" cxnId="{F9890A99-9C46-4DE2-A33D-0849A6DF6684}">
      <dgm:prSet/>
      <dgm:spPr/>
      <dgm:t>
        <a:bodyPr/>
        <a:lstStyle/>
        <a:p>
          <a:endParaRPr lang="ru-RU"/>
        </a:p>
      </dgm:t>
    </dgm:pt>
    <dgm:pt modelId="{648078DA-38D1-4B3A-85A7-F2E31E269847}">
      <dgm:prSet custT="1"/>
      <dgm:spPr/>
      <dgm:t>
        <a:bodyPr/>
        <a:lstStyle/>
        <a:p>
          <a:r>
            <a: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льготная ставка устанавливается на весь срок кредитования </a:t>
          </a:r>
        </a:p>
      </dgm:t>
    </dgm:pt>
    <dgm:pt modelId="{7C5FCFDB-3EA3-4CBE-A0A0-96BC041F580F}" type="sibTrans" cxnId="{22FCE08D-F769-4CD2-8E2E-962E0AFE9839}">
      <dgm:prSet/>
      <dgm:spPr/>
      <dgm:t>
        <a:bodyPr/>
        <a:lstStyle/>
        <a:p>
          <a:endParaRPr lang="ru-RU"/>
        </a:p>
      </dgm:t>
    </dgm:pt>
    <dgm:pt modelId="{89F01E07-E569-40C4-898B-A0467EB263E2}" type="parTrans" cxnId="{22FCE08D-F769-4CD2-8E2E-962E0AFE9839}">
      <dgm:prSet/>
      <dgm:spPr/>
      <dgm:t>
        <a:bodyPr/>
        <a:lstStyle/>
        <a:p>
          <a:endParaRPr lang="ru-RU"/>
        </a:p>
      </dgm:t>
    </dgm:pt>
    <dgm:pt modelId="{3E50ED25-E994-4852-B14A-8D7C27693878}" type="pres">
      <dgm:prSet presAssocID="{B3EADCD4-A94F-45AA-8154-17CA3053F1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B38ACD-C7F4-4F4E-AD18-7836D903BD3E}" type="pres">
      <dgm:prSet presAssocID="{22AD5570-6DEC-4B4B-B2C9-5D29C923B57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F6FC0-A2B3-40C7-8BE2-68211AD319A9}" type="pres">
      <dgm:prSet presAssocID="{22AD5570-6DEC-4B4B-B2C9-5D29C923B57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4129D-699E-4129-AA8B-B62BE9DC1AF7}" type="pres">
      <dgm:prSet presAssocID="{D2E9E0F1-0753-4E91-B68E-3A42399D9B23}" presName="parentText" presStyleLbl="node1" presStyleIdx="1" presStyleCnt="2" custLinFactNeighborX="-29590" custLinFactNeighborY="-274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BF817-D488-4F79-9136-99E9C2FCC3D7}" type="pres">
      <dgm:prSet presAssocID="{D2E9E0F1-0753-4E91-B68E-3A42399D9B2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6C2572-F792-4CEC-B755-4ABCFE520061}" srcId="{FBC63991-31FD-4E86-8E0F-E05BF618A65A}" destId="{872D2267-BCC7-4B40-BA7E-91A6F564BA18}" srcOrd="2" destOrd="0" parTransId="{F5C8D0C7-A92E-4586-BD43-7632C1F588FB}" sibTransId="{E12910F0-AF0D-4E1B-A977-84C1FF56D069}"/>
    <dgm:cxn modelId="{2807A28F-0659-441B-9724-BCA5FAED9194}" srcId="{22AD5570-6DEC-4B4B-B2C9-5D29C923B57B}" destId="{DAEE515F-2972-41FE-A28F-07CA8938BC8D}" srcOrd="0" destOrd="0" parTransId="{865940AF-2031-4711-8BAE-972CFBAE15E9}" sibTransId="{05DCACB1-45CB-472B-8354-5F31062E66DC}"/>
    <dgm:cxn modelId="{9843D2A5-DF70-468D-B94B-DCA360C3F014}" type="presOf" srcId="{1FE6A7A8-A908-4A73-9F6D-BD34614CAA27}" destId="{7DBF6FC0-A2B3-40C7-8BE2-68211AD319A9}" srcOrd="0" destOrd="2" presId="urn:microsoft.com/office/officeart/2005/8/layout/vList2"/>
    <dgm:cxn modelId="{4E697D19-FE86-4396-8EFD-1B0C4808C892}" type="presOf" srcId="{15423181-29ED-4F0F-B11E-D6FC0B12EC5F}" destId="{7DBF6FC0-A2B3-40C7-8BE2-68211AD319A9}" srcOrd="0" destOrd="3" presId="urn:microsoft.com/office/officeart/2005/8/layout/vList2"/>
    <dgm:cxn modelId="{425390E6-4152-41B2-8B4A-8BF8307735EB}" type="presOf" srcId="{22AD5570-6DEC-4B4B-B2C9-5D29C923B57B}" destId="{A1B38ACD-C7F4-4F4E-AD18-7836D903BD3E}" srcOrd="0" destOrd="0" presId="urn:microsoft.com/office/officeart/2005/8/layout/vList2"/>
    <dgm:cxn modelId="{8AD9F604-2FA3-4C4B-877E-F09DCE6B49C2}" type="presOf" srcId="{D2E9E0F1-0753-4E91-B68E-3A42399D9B23}" destId="{73A4129D-699E-4129-AA8B-B62BE9DC1AF7}" srcOrd="0" destOrd="0" presId="urn:microsoft.com/office/officeart/2005/8/layout/vList2"/>
    <dgm:cxn modelId="{1EC10AE2-30E0-4361-90C7-6FBDA1C3C8A8}" type="presOf" srcId="{103089AA-BC9F-4ACC-AF22-5BECFBF016B0}" destId="{7DBF6FC0-A2B3-40C7-8BE2-68211AD319A9}" srcOrd="0" destOrd="6" presId="urn:microsoft.com/office/officeart/2005/8/layout/vList2"/>
    <dgm:cxn modelId="{203DDEFB-F0F0-4A8F-8C0C-7CF666127E86}" type="presOf" srcId="{9937B789-3EC4-44E7-A687-AC7EE03F156F}" destId="{7DBF6FC0-A2B3-40C7-8BE2-68211AD319A9}" srcOrd="0" destOrd="1" presId="urn:microsoft.com/office/officeart/2005/8/layout/vList2"/>
    <dgm:cxn modelId="{3153E288-D932-4858-A5C4-FA4392214C70}" srcId="{FBC63991-31FD-4E86-8E0F-E05BF618A65A}" destId="{90417169-B1D7-4E6F-A43C-DC0C4AC41B60}" srcOrd="3" destOrd="0" parTransId="{6A808840-F25E-4D15-92E9-504E00B8DAD3}" sibTransId="{EC2A0890-EE96-4987-95F2-D18A806A343A}"/>
    <dgm:cxn modelId="{A67C2611-BA25-40B8-83CB-131A929A9DF0}" srcId="{22AD5570-6DEC-4B4B-B2C9-5D29C923B57B}" destId="{9937B789-3EC4-44E7-A687-AC7EE03F156F}" srcOrd="1" destOrd="0" parTransId="{3AA0D142-14CD-410A-954F-8E137D6161E5}" sibTransId="{CE93BDAC-AC14-4A8C-A6B4-0D3C2C9EC42B}"/>
    <dgm:cxn modelId="{9C443DA6-CD43-43E2-8BA4-6D9BB501C003}" type="presOf" srcId="{FBC63991-31FD-4E86-8E0F-E05BF618A65A}" destId="{7DBF6FC0-A2B3-40C7-8BE2-68211AD319A9}" srcOrd="0" destOrd="4" presId="urn:microsoft.com/office/officeart/2005/8/layout/vList2"/>
    <dgm:cxn modelId="{129382DC-FC69-43A9-B69C-C73C16CD9347}" type="presOf" srcId="{6AFF458D-AE13-404F-A6B6-E472DA959C6C}" destId="{CE5BF817-D488-4F79-9136-99E9C2FCC3D7}" srcOrd="0" destOrd="0" presId="urn:microsoft.com/office/officeart/2005/8/layout/vList2"/>
    <dgm:cxn modelId="{08D6BC75-7844-468C-AE4D-4CE88500E3A0}" type="presOf" srcId="{648078DA-38D1-4B3A-85A7-F2E31E269847}" destId="{7DBF6FC0-A2B3-40C7-8BE2-68211AD319A9}" srcOrd="0" destOrd="5" presId="urn:microsoft.com/office/officeart/2005/8/layout/vList2"/>
    <dgm:cxn modelId="{4C4C8370-1A65-4EF3-8B8A-C8B89645C6D5}" srcId="{B3EADCD4-A94F-45AA-8154-17CA3053F121}" destId="{22AD5570-6DEC-4B4B-B2C9-5D29C923B57B}" srcOrd="0" destOrd="0" parTransId="{6EF39E7B-5007-4ACA-A101-4E5F629D10FE}" sibTransId="{1A4BB832-37F5-4C2A-AA72-86E398498724}"/>
    <dgm:cxn modelId="{E0DC10E8-05F0-457C-A007-5A01CE3CD6DF}" srcId="{22AD5570-6DEC-4B4B-B2C9-5D29C923B57B}" destId="{FBC63991-31FD-4E86-8E0F-E05BF618A65A}" srcOrd="4" destOrd="0" parTransId="{CA71ED13-B5E5-4A15-9D99-1CB4A48B157B}" sibTransId="{DDC32353-32FE-4292-B8E4-A1BDD1E94DD6}"/>
    <dgm:cxn modelId="{B94D9114-364E-4ABB-B103-BDBFAFC392C8}" type="presOf" srcId="{A216811D-1A03-4EDD-BBC3-B8A97C962819}" destId="{7DBF6FC0-A2B3-40C7-8BE2-68211AD319A9}" srcOrd="0" destOrd="9" presId="urn:microsoft.com/office/officeart/2005/8/layout/vList2"/>
    <dgm:cxn modelId="{F9890A99-9C46-4DE2-A33D-0849A6DF6684}" srcId="{22AD5570-6DEC-4B4B-B2C9-5D29C923B57B}" destId="{1FE6A7A8-A908-4A73-9F6D-BD34614CAA27}" srcOrd="2" destOrd="0" parTransId="{D6EE29D6-B512-4B5A-83A6-59EC18BF9187}" sibTransId="{AEE8C8A9-E6CF-4B44-8E96-BE5767F32F88}"/>
    <dgm:cxn modelId="{5F81A17B-5D15-4D72-BA3A-3F9860822201}" type="presOf" srcId="{872D2267-BCC7-4B40-BA7E-91A6F564BA18}" destId="{7DBF6FC0-A2B3-40C7-8BE2-68211AD319A9}" srcOrd="0" destOrd="7" presId="urn:microsoft.com/office/officeart/2005/8/layout/vList2"/>
    <dgm:cxn modelId="{DF32D3E6-4EF9-4B18-BF46-0C2FF140BABC}" srcId="{22AD5570-6DEC-4B4B-B2C9-5D29C923B57B}" destId="{15423181-29ED-4F0F-B11E-D6FC0B12EC5F}" srcOrd="3" destOrd="0" parTransId="{36ECF11C-160A-402D-9D72-D3190F1A79C7}" sibTransId="{224640AD-8198-4D0B-A999-DE4785A4C2BD}"/>
    <dgm:cxn modelId="{4607E8D2-0F7F-4035-9196-9426B416F799}" type="presOf" srcId="{DAEE515F-2972-41FE-A28F-07CA8938BC8D}" destId="{7DBF6FC0-A2B3-40C7-8BE2-68211AD319A9}" srcOrd="0" destOrd="0" presId="urn:microsoft.com/office/officeart/2005/8/layout/vList2"/>
    <dgm:cxn modelId="{BFCA7803-C75D-476F-B049-5EBF9AE99F0C}" srcId="{FBC63991-31FD-4E86-8E0F-E05BF618A65A}" destId="{103089AA-BC9F-4ACC-AF22-5BECFBF016B0}" srcOrd="1" destOrd="0" parTransId="{B96D973B-0F26-4AEF-8AFF-78098A7ACD30}" sibTransId="{91394167-887C-474C-B6DD-8EDC26BC9953}"/>
    <dgm:cxn modelId="{B758D5ED-1BD9-4C3C-B513-03D268DE0A0D}" type="presOf" srcId="{90417169-B1D7-4E6F-A43C-DC0C4AC41B60}" destId="{7DBF6FC0-A2B3-40C7-8BE2-68211AD319A9}" srcOrd="0" destOrd="8" presId="urn:microsoft.com/office/officeart/2005/8/layout/vList2"/>
    <dgm:cxn modelId="{D40BA24B-E062-4052-A943-3A459636685C}" srcId="{B3EADCD4-A94F-45AA-8154-17CA3053F121}" destId="{D2E9E0F1-0753-4E91-B68E-3A42399D9B23}" srcOrd="1" destOrd="0" parTransId="{D41380E4-74D9-4A5F-B316-EE28D610759F}" sibTransId="{B3FCCBA3-170A-42B1-83BC-4E6F3D1F5247}"/>
    <dgm:cxn modelId="{D3044933-3601-4C9D-B637-833611E8FA90}" srcId="{D2E9E0F1-0753-4E91-B68E-3A42399D9B23}" destId="{6AFF458D-AE13-404F-A6B6-E472DA959C6C}" srcOrd="0" destOrd="0" parTransId="{3F9487C8-EA6D-492E-960C-C58BBB9A3DE7}" sibTransId="{552E1749-3D96-479C-B44B-73397A1E74F8}"/>
    <dgm:cxn modelId="{8F35067E-EB8F-4C87-9169-85BA673F9969}" type="presOf" srcId="{B3EADCD4-A94F-45AA-8154-17CA3053F121}" destId="{3E50ED25-E994-4852-B14A-8D7C27693878}" srcOrd="0" destOrd="0" presId="urn:microsoft.com/office/officeart/2005/8/layout/vList2"/>
    <dgm:cxn modelId="{44051506-567E-4622-AD79-779DA342E8F1}" srcId="{22AD5570-6DEC-4B4B-B2C9-5D29C923B57B}" destId="{A216811D-1A03-4EDD-BBC3-B8A97C962819}" srcOrd="5" destOrd="0" parTransId="{C15497A1-953B-4A65-AD98-A3C8207F254F}" sibTransId="{7B812684-1BE3-4086-BBC7-87304AAE4C76}"/>
    <dgm:cxn modelId="{22FCE08D-F769-4CD2-8E2E-962E0AFE9839}" srcId="{FBC63991-31FD-4E86-8E0F-E05BF618A65A}" destId="{648078DA-38D1-4B3A-85A7-F2E31E269847}" srcOrd="0" destOrd="0" parTransId="{89F01E07-E569-40C4-898B-A0467EB263E2}" sibTransId="{7C5FCFDB-3EA3-4CBE-A0A0-96BC041F580F}"/>
    <dgm:cxn modelId="{25304041-4832-482B-B22D-E2CA110AB006}" type="presParOf" srcId="{3E50ED25-E994-4852-B14A-8D7C27693878}" destId="{A1B38ACD-C7F4-4F4E-AD18-7836D903BD3E}" srcOrd="0" destOrd="0" presId="urn:microsoft.com/office/officeart/2005/8/layout/vList2"/>
    <dgm:cxn modelId="{256699B4-73E4-46E7-9D97-683EEF381885}" type="presParOf" srcId="{3E50ED25-E994-4852-B14A-8D7C27693878}" destId="{7DBF6FC0-A2B3-40C7-8BE2-68211AD319A9}" srcOrd="1" destOrd="0" presId="urn:microsoft.com/office/officeart/2005/8/layout/vList2"/>
    <dgm:cxn modelId="{C5A8642D-1063-4D78-B92F-AE4A07D9062A}" type="presParOf" srcId="{3E50ED25-E994-4852-B14A-8D7C27693878}" destId="{73A4129D-699E-4129-AA8B-B62BE9DC1AF7}" srcOrd="2" destOrd="0" presId="urn:microsoft.com/office/officeart/2005/8/layout/vList2"/>
    <dgm:cxn modelId="{0444083F-7DD9-4B17-9F8D-B4608AFD0CC2}" type="presParOf" srcId="{3E50ED25-E994-4852-B14A-8D7C27693878}" destId="{CE5BF817-D488-4F79-9136-99E9C2FCC3D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642" cy="339884"/>
          </a:xfrm>
          <a:prstGeom prst="rect">
            <a:avLst/>
          </a:prstGeom>
        </p:spPr>
        <p:txBody>
          <a:bodyPr vert="horz" lIns="83794" tIns="41897" rIns="83794" bIns="4189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524" y="0"/>
            <a:ext cx="4300167" cy="339884"/>
          </a:xfrm>
          <a:prstGeom prst="rect">
            <a:avLst/>
          </a:prstGeom>
        </p:spPr>
        <p:txBody>
          <a:bodyPr vert="horz" lIns="83794" tIns="41897" rIns="83794" bIns="41897" rtlCol="0"/>
          <a:lstStyle>
            <a:lvl1pPr algn="r">
              <a:defRPr sz="1100"/>
            </a:lvl1pPr>
          </a:lstStyle>
          <a:p>
            <a:fld id="{25550373-A573-4DEA-B662-2D566262CE61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59125" y="509588"/>
            <a:ext cx="360838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94" tIns="41897" rIns="83794" bIns="4189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253" y="3228897"/>
            <a:ext cx="7940132" cy="3058954"/>
          </a:xfrm>
          <a:prstGeom prst="rect">
            <a:avLst/>
          </a:prstGeom>
        </p:spPr>
        <p:txBody>
          <a:bodyPr vert="horz" lIns="83794" tIns="41897" rIns="83794" bIns="4189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364"/>
            <a:ext cx="4301642" cy="339884"/>
          </a:xfrm>
          <a:prstGeom prst="rect">
            <a:avLst/>
          </a:prstGeom>
        </p:spPr>
        <p:txBody>
          <a:bodyPr vert="horz" lIns="83794" tIns="41897" rIns="83794" bIns="4189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524" y="6456364"/>
            <a:ext cx="4300167" cy="339884"/>
          </a:xfrm>
          <a:prstGeom prst="rect">
            <a:avLst/>
          </a:prstGeom>
        </p:spPr>
        <p:txBody>
          <a:bodyPr vert="horz" lIns="83794" tIns="41897" rIns="83794" bIns="41897" rtlCol="0" anchor="b"/>
          <a:lstStyle>
            <a:lvl1pPr algn="r">
              <a:defRPr sz="1100"/>
            </a:lvl1pPr>
          </a:lstStyle>
          <a:p>
            <a:fld id="{1B0763B2-E8C6-4935-B53B-956941B57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26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9141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162" algn="l" defTabSz="9141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244" algn="l" defTabSz="9141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327" algn="l" defTabSz="9141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408" algn="l" defTabSz="9141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490" algn="l" defTabSz="9141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570" algn="l" defTabSz="9141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652" algn="l" defTabSz="91416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80">
              <a:defRPr/>
            </a:pPr>
            <a:fld id="{EEE3CA72-41B3-4FCC-A1D4-35036A30D3EC}" type="slidenum">
              <a:rPr lang="ru-RU" sz="1200">
                <a:solidFill>
                  <a:prstClr val="black"/>
                </a:solidFill>
                <a:latin typeface="Calibri" panose="020F0502020204030204"/>
              </a:rPr>
              <a:pPr defTabSz="915680">
                <a:defRPr/>
              </a:pPr>
              <a:t>3</a:t>
            </a:fld>
            <a:endParaRPr lang="ru-RU" sz="12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1687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763B2-E8C6-4935-B53B-956941B576E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05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80">
              <a:defRPr/>
            </a:pPr>
            <a:fld id="{EEE3CA72-41B3-4FCC-A1D4-35036A30D3EC}" type="slidenum">
              <a:rPr lang="ru-RU" sz="1200">
                <a:solidFill>
                  <a:prstClr val="black"/>
                </a:solidFill>
                <a:latin typeface="Calibri" panose="020F0502020204030204"/>
              </a:rPr>
              <a:pPr defTabSz="915680">
                <a:defRPr/>
              </a:pPr>
              <a:t>6</a:t>
            </a:fld>
            <a:endParaRPr lang="ru-RU" sz="12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8904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80">
              <a:defRPr/>
            </a:pPr>
            <a:fld id="{EEE3CA72-41B3-4FCC-A1D4-35036A30D3EC}" type="slidenum">
              <a:rPr lang="ru-RU" sz="1200">
                <a:solidFill>
                  <a:prstClr val="black"/>
                </a:solidFill>
                <a:latin typeface="Calibri" panose="020F0502020204030204"/>
              </a:rPr>
              <a:pPr defTabSz="915680">
                <a:defRPr/>
              </a:pPr>
              <a:t>7</a:t>
            </a:fld>
            <a:endParaRPr lang="ru-RU" sz="12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9224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763B2-E8C6-4935-B53B-956941B576E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990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bank.ru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bank.ru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2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82DA1-5752-4B3F-BAC5-5E98C18F53F9}" type="datetime1">
              <a:rPr lang="en-US" smtClean="0"/>
              <a:t>12/18/2019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hmuts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"/>
          <p:cNvSpPr/>
          <p:nvPr/>
        </p:nvSpPr>
        <p:spPr>
          <a:xfrm>
            <a:off x="-39662" y="-26356"/>
            <a:ext cx="10772724" cy="7609212"/>
          </a:xfrm>
          <a:prstGeom prst="rect">
            <a:avLst/>
          </a:prstGeom>
          <a:solidFill>
            <a:srgbClr val="1E1E8C"/>
          </a:solidFill>
          <a:ln w="3175">
            <a:miter lim="400000"/>
          </a:ln>
        </p:spPr>
        <p:txBody>
          <a:bodyPr lIns="39334" tIns="39334" rIns="39334" bIns="39334" anchor="ctr"/>
          <a:lstStyle/>
          <a:p>
            <a:pPr>
              <a:defRPr sz="2200" b="0">
                <a:solidFill>
                  <a:srgbClr val="1E1E8C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sz="1445"/>
          </a:p>
        </p:txBody>
      </p:sp>
      <p:pic>
        <p:nvPicPr>
          <p:cNvPr id="54" name="4Artboard 3@2x.png" descr="4Artboard 3@2x.png"/>
          <p:cNvPicPr>
            <a:picLocks noChangeAspect="1"/>
          </p:cNvPicPr>
          <p:nvPr/>
        </p:nvPicPr>
        <p:blipFill>
          <a:blip r:embed="rId2">
            <a:extLst/>
          </a:blip>
          <a:srcRect l="20090" r="721"/>
          <a:stretch>
            <a:fillRect/>
          </a:stretch>
        </p:blipFill>
        <p:spPr>
          <a:xfrm>
            <a:off x="-38062" y="-1"/>
            <a:ext cx="5924782" cy="7556501"/>
          </a:xfrm>
          <a:prstGeom prst="rect">
            <a:avLst/>
          </a:prstGeom>
          <a:ln w="3175">
            <a:miter lim="400000"/>
          </a:ln>
        </p:spPr>
      </p:pic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6237000" y="249750"/>
            <a:ext cx="4054625" cy="2190879"/>
          </a:xfrm>
          <a:prstGeom prst="rect">
            <a:avLst/>
          </a:prstGeom>
        </p:spPr>
        <p:txBody>
          <a:bodyPr anchor="t"/>
          <a:lstStyle>
            <a:lvl1pPr>
              <a:defRPr sz="13134" b="0">
                <a:solidFill>
                  <a:srgbClr val="F05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20542" y="2189545"/>
            <a:ext cx="3960519" cy="3298314"/>
          </a:xfrm>
          <a:prstGeom prst="rect">
            <a:avLst/>
          </a:prstGeom>
        </p:spPr>
        <p:txBody>
          <a:bodyPr/>
          <a:lstStyle>
            <a:lvl1pPr>
              <a:defRPr sz="1839" b="1">
                <a:solidFill>
                  <a:srgbClr val="FFFFFF"/>
                </a:solidFill>
              </a:defRPr>
            </a:lvl1pPr>
            <a:lvl2pPr>
              <a:defRPr sz="1839" b="1">
                <a:solidFill>
                  <a:srgbClr val="FFFFFF"/>
                </a:solidFill>
              </a:defRPr>
            </a:lvl2pPr>
            <a:lvl3pPr>
              <a:defRPr sz="1839" b="1">
                <a:solidFill>
                  <a:srgbClr val="FFFFFF"/>
                </a:solidFill>
              </a:defRPr>
            </a:lvl3pPr>
            <a:lvl4pPr>
              <a:defRPr sz="1839" b="1">
                <a:solidFill>
                  <a:srgbClr val="FFFFFF"/>
                </a:solidFill>
              </a:defRPr>
            </a:lvl4pPr>
            <a:lvl5pPr>
              <a:defRPr sz="1839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201042" y="7200329"/>
            <a:ext cx="286066" cy="282667"/>
          </a:xfrm>
          <a:prstGeom prst="rect">
            <a:avLst/>
          </a:prstGeom>
        </p:spPr>
        <p:txBody>
          <a:bodyPr wrap="none" anchor="t"/>
          <a:lstStyle>
            <a:lvl1pPr algn="ctr">
              <a:defRPr sz="1051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936195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06083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text+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00771" y="1026591"/>
            <a:ext cx="2799899" cy="590999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8" name="Image"/>
          <p:cNvSpPr>
            <a:spLocks noGrp="1"/>
          </p:cNvSpPr>
          <p:nvPr>
            <p:ph type="pic" idx="13"/>
          </p:nvPr>
        </p:nvSpPr>
        <p:spPr>
          <a:xfrm>
            <a:off x="3710269" y="1032766"/>
            <a:ext cx="6558310" cy="59108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989141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for media cli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>
            <a:spLocks noGrp="1"/>
          </p:cNvSpPr>
          <p:nvPr>
            <p:ph type="pic" idx="13"/>
          </p:nvPr>
        </p:nvSpPr>
        <p:spPr>
          <a:xfrm>
            <a:off x="0" y="2162"/>
            <a:ext cx="5971433" cy="75521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8" name="Rectangle"/>
          <p:cNvSpPr/>
          <p:nvPr/>
        </p:nvSpPr>
        <p:spPr>
          <a:xfrm>
            <a:off x="5888354" y="6030155"/>
            <a:ext cx="4824896" cy="1535248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39334" tIns="39334" rIns="39334" bIns="39334" anchor="ctr"/>
          <a:lstStyle/>
          <a:p>
            <a:pPr>
              <a:defRPr sz="2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sz="1445"/>
          </a:p>
        </p:txBody>
      </p:sp>
      <p:sp>
        <p:nvSpPr>
          <p:cNvPr id="109" name="Rectangle"/>
          <p:cNvSpPr/>
          <p:nvPr/>
        </p:nvSpPr>
        <p:spPr>
          <a:xfrm>
            <a:off x="5888354" y="-26356"/>
            <a:ext cx="4824896" cy="6067455"/>
          </a:xfrm>
          <a:prstGeom prst="rect">
            <a:avLst/>
          </a:prstGeom>
          <a:solidFill>
            <a:srgbClr val="1E1E8C"/>
          </a:solidFill>
          <a:ln w="3175">
            <a:miter lim="400000"/>
          </a:ln>
        </p:spPr>
        <p:txBody>
          <a:bodyPr lIns="39334" tIns="39334" rIns="39334" bIns="39334" anchor="ctr"/>
          <a:lstStyle/>
          <a:p>
            <a:pPr>
              <a:defRPr sz="2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sz="1445"/>
          </a:p>
        </p:txBody>
      </p:sp>
      <p:pic>
        <p:nvPicPr>
          <p:cNvPr id="110" name="4Asset 3@3x.png" descr="4Asset 3@3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0542" y="6473446"/>
            <a:ext cx="2112949" cy="648666"/>
          </a:xfrm>
          <a:prstGeom prst="rect">
            <a:avLst/>
          </a:prstGeom>
          <a:ln w="3175">
            <a:miter lim="400000"/>
          </a:ln>
        </p:spPr>
      </p:pic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6320542" y="430052"/>
            <a:ext cx="3905994" cy="1829250"/>
          </a:xfrm>
          <a:prstGeom prst="rect">
            <a:avLst/>
          </a:prstGeom>
        </p:spPr>
        <p:txBody>
          <a:bodyPr anchor="t"/>
          <a:lstStyle>
            <a:lvl1pPr>
              <a:defRPr sz="4991">
                <a:solidFill>
                  <a:srgbClr val="F05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psbank.ru">
            <a:hlinkClick r:id="rId3"/>
          </p:cNvPr>
          <p:cNvSpPr txBox="1"/>
          <p:nvPr/>
        </p:nvSpPr>
        <p:spPr>
          <a:xfrm>
            <a:off x="9396574" y="6795618"/>
            <a:ext cx="921013" cy="2814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9334" tIns="39334" rIns="39334" bIns="39334" anchor="ctr">
            <a:spAutoFit/>
          </a:bodyPr>
          <a:lstStyle>
            <a:lvl1pPr algn="r">
              <a:defRPr sz="2000">
                <a:solidFill>
                  <a:srgbClr val="1E1E8C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sz="1313"/>
              <a:t>psbank.ru</a:t>
            </a:r>
          </a:p>
        </p:txBody>
      </p:sp>
      <p:sp>
        <p:nvSpPr>
          <p:cNvPr id="1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20543" y="2200679"/>
            <a:ext cx="3680135" cy="2596673"/>
          </a:xfrm>
          <a:prstGeom prst="rect">
            <a:avLst/>
          </a:prstGeom>
        </p:spPr>
        <p:txBody>
          <a:bodyPr/>
          <a:lstStyle>
            <a:lvl1pPr>
              <a:defRPr sz="1839" b="1">
                <a:solidFill>
                  <a:srgbClr val="FFFFFF"/>
                </a:solidFill>
              </a:defRPr>
            </a:lvl1pPr>
            <a:lvl2pPr>
              <a:defRPr sz="1839" b="1">
                <a:solidFill>
                  <a:srgbClr val="FFFFFF"/>
                </a:solidFill>
              </a:defRPr>
            </a:lvl2pPr>
            <a:lvl3pPr>
              <a:defRPr sz="1839" b="1">
                <a:solidFill>
                  <a:srgbClr val="FFFFFF"/>
                </a:solidFill>
              </a:defRPr>
            </a:lvl3pPr>
            <a:lvl4pPr>
              <a:defRPr sz="1839" b="1">
                <a:solidFill>
                  <a:srgbClr val="FFFFFF"/>
                </a:solidFill>
              </a:defRPr>
            </a:lvl4pPr>
            <a:lvl5pPr>
              <a:defRPr sz="1839" b="1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201042" y="7200329"/>
            <a:ext cx="286066" cy="282667"/>
          </a:xfrm>
          <a:prstGeom prst="rect">
            <a:avLst/>
          </a:prstGeom>
        </p:spPr>
        <p:txBody>
          <a:bodyPr wrap="none" anchor="t"/>
          <a:lstStyle>
            <a:lvl1pPr algn="ctr">
              <a:defRPr sz="1051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32302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760" y="976374"/>
            <a:ext cx="4347845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2940050"/>
            <a:ext cx="9701007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47987-7713-4354-B8E9-A3CC4008ADD1}" type="datetime1">
              <a:rPr lang="en-US" smtClean="0"/>
              <a:t>12/18/2019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239314" y="6177497"/>
            <a:ext cx="2044930" cy="3421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760" y="976374"/>
            <a:ext cx="4347845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7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7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56984-01D7-4FAF-8F2D-E4DFC16A4F90}" type="datetime1">
              <a:rPr lang="en-US" smtClean="0"/>
              <a:t>12/18/2019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760" y="976374"/>
            <a:ext cx="4347845" cy="430887"/>
          </a:xfrm>
          <a:prstGeom prst="rect">
            <a:avLst/>
          </a:prstGeom>
        </p:spPr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BE4B7-F730-4860-A6A6-804DFA40FFBF}" type="datetime1">
              <a:rPr lang="en-US" smtClean="0"/>
              <a:t>12/18/2019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604608" y="6832439"/>
            <a:ext cx="233324" cy="233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69147" y="6715949"/>
            <a:ext cx="383540" cy="383540"/>
          </a:xfrm>
          <a:custGeom>
            <a:avLst/>
            <a:gdLst/>
            <a:ahLst/>
            <a:cxnLst/>
            <a:rect l="l" t="t" r="r" b="b"/>
            <a:pathLst>
              <a:path w="383540" h="383540">
                <a:moveTo>
                  <a:pt x="269684" y="0"/>
                </a:moveTo>
                <a:lnTo>
                  <a:pt x="109283" y="0"/>
                </a:lnTo>
                <a:lnTo>
                  <a:pt x="72259" y="6202"/>
                </a:lnTo>
                <a:lnTo>
                  <a:pt x="40258" y="23464"/>
                </a:lnTo>
                <a:lnTo>
                  <a:pt x="15450" y="49768"/>
                </a:lnTo>
                <a:lnTo>
                  <a:pt x="0" y="83096"/>
                </a:lnTo>
                <a:lnTo>
                  <a:pt x="193878" y="83096"/>
                </a:lnTo>
                <a:lnTo>
                  <a:pt x="241940" y="89787"/>
                </a:lnTo>
                <a:lnTo>
                  <a:pt x="274967" y="110613"/>
                </a:lnTo>
                <a:lnTo>
                  <a:pt x="294012" y="146704"/>
                </a:lnTo>
                <a:lnTo>
                  <a:pt x="300126" y="199186"/>
                </a:lnTo>
                <a:lnTo>
                  <a:pt x="300126" y="383197"/>
                </a:lnTo>
                <a:lnTo>
                  <a:pt x="333400" y="367724"/>
                </a:lnTo>
                <a:lnTo>
                  <a:pt x="359710" y="342880"/>
                </a:lnTo>
                <a:lnTo>
                  <a:pt x="377002" y="310884"/>
                </a:lnTo>
                <a:lnTo>
                  <a:pt x="383222" y="273951"/>
                </a:lnTo>
                <a:lnTo>
                  <a:pt x="383222" y="113525"/>
                </a:lnTo>
                <a:lnTo>
                  <a:pt x="374299" y="69330"/>
                </a:lnTo>
                <a:lnTo>
                  <a:pt x="349965" y="33245"/>
                </a:lnTo>
                <a:lnTo>
                  <a:pt x="313876" y="8919"/>
                </a:lnTo>
                <a:lnTo>
                  <a:pt x="2696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85738" y="6799045"/>
            <a:ext cx="383540" cy="383540"/>
          </a:xfrm>
          <a:custGeom>
            <a:avLst/>
            <a:gdLst/>
            <a:ahLst/>
            <a:cxnLst/>
            <a:rect l="l" t="t" r="r" b="b"/>
            <a:pathLst>
              <a:path w="383540" h="383540">
                <a:moveTo>
                  <a:pt x="83096" y="0"/>
                </a:moveTo>
                <a:lnTo>
                  <a:pt x="49822" y="15467"/>
                </a:lnTo>
                <a:lnTo>
                  <a:pt x="23512" y="40311"/>
                </a:lnTo>
                <a:lnTo>
                  <a:pt x="6220" y="72310"/>
                </a:lnTo>
                <a:lnTo>
                  <a:pt x="0" y="109245"/>
                </a:lnTo>
                <a:lnTo>
                  <a:pt x="0" y="269659"/>
                </a:lnTo>
                <a:lnTo>
                  <a:pt x="8921" y="313856"/>
                </a:lnTo>
                <a:lnTo>
                  <a:pt x="33251" y="349945"/>
                </a:lnTo>
                <a:lnTo>
                  <a:pt x="69340" y="374275"/>
                </a:lnTo>
                <a:lnTo>
                  <a:pt x="113538" y="383197"/>
                </a:lnTo>
                <a:lnTo>
                  <a:pt x="273926" y="383197"/>
                </a:lnTo>
                <a:lnTo>
                  <a:pt x="310958" y="376994"/>
                </a:lnTo>
                <a:lnTo>
                  <a:pt x="342961" y="359732"/>
                </a:lnTo>
                <a:lnTo>
                  <a:pt x="367771" y="333428"/>
                </a:lnTo>
                <a:lnTo>
                  <a:pt x="383222" y="300101"/>
                </a:lnTo>
                <a:lnTo>
                  <a:pt x="189331" y="300101"/>
                </a:lnTo>
                <a:lnTo>
                  <a:pt x="141271" y="293407"/>
                </a:lnTo>
                <a:lnTo>
                  <a:pt x="108248" y="272576"/>
                </a:lnTo>
                <a:lnTo>
                  <a:pt x="89208" y="236482"/>
                </a:lnTo>
                <a:lnTo>
                  <a:pt x="83096" y="183997"/>
                </a:lnTo>
                <a:lnTo>
                  <a:pt x="83096" y="0"/>
                </a:lnTo>
                <a:close/>
              </a:path>
            </a:pathLst>
          </a:custGeom>
          <a:solidFill>
            <a:srgbClr val="F165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961650" y="6990488"/>
            <a:ext cx="49529" cy="74930"/>
          </a:xfrm>
          <a:custGeom>
            <a:avLst/>
            <a:gdLst/>
            <a:ahLst/>
            <a:cxnLst/>
            <a:rect l="l" t="t" r="r" b="b"/>
            <a:pathLst>
              <a:path w="49530" h="74929">
                <a:moveTo>
                  <a:pt x="0" y="74929"/>
                </a:moveTo>
                <a:lnTo>
                  <a:pt x="48945" y="74929"/>
                </a:lnTo>
                <a:lnTo>
                  <a:pt x="48945" y="0"/>
                </a:lnTo>
                <a:lnTo>
                  <a:pt x="0" y="0"/>
                </a:lnTo>
                <a:lnTo>
                  <a:pt x="0" y="749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961650" y="6974611"/>
            <a:ext cx="150495" cy="0"/>
          </a:xfrm>
          <a:custGeom>
            <a:avLst/>
            <a:gdLst/>
            <a:ahLst/>
            <a:cxnLst/>
            <a:rect l="l" t="t" r="r" b="b"/>
            <a:pathLst>
              <a:path w="150494">
                <a:moveTo>
                  <a:pt x="0" y="0"/>
                </a:moveTo>
                <a:lnTo>
                  <a:pt x="150355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961650" y="6896507"/>
            <a:ext cx="49529" cy="62230"/>
          </a:xfrm>
          <a:custGeom>
            <a:avLst/>
            <a:gdLst/>
            <a:ahLst/>
            <a:cxnLst/>
            <a:rect l="l" t="t" r="r" b="b"/>
            <a:pathLst>
              <a:path w="49530" h="62229">
                <a:moveTo>
                  <a:pt x="0" y="62229"/>
                </a:moveTo>
                <a:lnTo>
                  <a:pt x="48945" y="62229"/>
                </a:lnTo>
                <a:lnTo>
                  <a:pt x="48945" y="0"/>
                </a:lnTo>
                <a:lnTo>
                  <a:pt x="0" y="0"/>
                </a:lnTo>
                <a:lnTo>
                  <a:pt x="0" y="62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063746" y="6990108"/>
            <a:ext cx="48259" cy="75565"/>
          </a:xfrm>
          <a:custGeom>
            <a:avLst/>
            <a:gdLst/>
            <a:ahLst/>
            <a:cxnLst/>
            <a:rect l="l" t="t" r="r" b="b"/>
            <a:pathLst>
              <a:path w="48260" h="75565">
                <a:moveTo>
                  <a:pt x="48260" y="0"/>
                </a:moveTo>
                <a:lnTo>
                  <a:pt x="0" y="0"/>
                </a:lnTo>
                <a:lnTo>
                  <a:pt x="0" y="75310"/>
                </a:lnTo>
                <a:lnTo>
                  <a:pt x="48260" y="75310"/>
                </a:lnTo>
                <a:lnTo>
                  <a:pt x="48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063746" y="6896494"/>
            <a:ext cx="48259" cy="62864"/>
          </a:xfrm>
          <a:custGeom>
            <a:avLst/>
            <a:gdLst/>
            <a:ahLst/>
            <a:cxnLst/>
            <a:rect l="l" t="t" r="r" b="b"/>
            <a:pathLst>
              <a:path w="48260" h="62865">
                <a:moveTo>
                  <a:pt x="48260" y="0"/>
                </a:moveTo>
                <a:lnTo>
                  <a:pt x="0" y="0"/>
                </a:lnTo>
                <a:lnTo>
                  <a:pt x="0" y="62763"/>
                </a:lnTo>
                <a:lnTo>
                  <a:pt x="48260" y="62763"/>
                </a:lnTo>
                <a:lnTo>
                  <a:pt x="482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795640" y="6892902"/>
            <a:ext cx="140893" cy="1752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618505" y="6802545"/>
            <a:ext cx="168275" cy="267336"/>
          </a:xfrm>
          <a:custGeom>
            <a:avLst/>
            <a:gdLst/>
            <a:ahLst/>
            <a:cxnLst/>
            <a:rect l="l" t="t" r="r" b="b"/>
            <a:pathLst>
              <a:path w="168275" h="267334">
                <a:moveTo>
                  <a:pt x="150064" y="0"/>
                </a:moveTo>
                <a:lnTo>
                  <a:pt x="112129" y="5629"/>
                </a:lnTo>
                <a:lnTo>
                  <a:pt x="53993" y="22185"/>
                </a:lnTo>
                <a:lnTo>
                  <a:pt x="13758" y="63417"/>
                </a:lnTo>
                <a:lnTo>
                  <a:pt x="351" y="125065"/>
                </a:lnTo>
                <a:lnTo>
                  <a:pt x="0" y="157313"/>
                </a:lnTo>
                <a:lnTo>
                  <a:pt x="2523" y="188368"/>
                </a:lnTo>
                <a:lnTo>
                  <a:pt x="19015" y="234489"/>
                </a:lnTo>
                <a:lnTo>
                  <a:pt x="56320" y="262880"/>
                </a:lnTo>
                <a:lnTo>
                  <a:pt x="84202" y="266979"/>
                </a:lnTo>
                <a:lnTo>
                  <a:pt x="121509" y="260609"/>
                </a:lnTo>
                <a:lnTo>
                  <a:pt x="147627" y="242462"/>
                </a:lnTo>
                <a:lnTo>
                  <a:pt x="148843" y="240207"/>
                </a:lnTo>
                <a:lnTo>
                  <a:pt x="84532" y="240207"/>
                </a:lnTo>
                <a:lnTo>
                  <a:pt x="67288" y="232699"/>
                </a:lnTo>
                <a:lnTo>
                  <a:pt x="56716" y="214629"/>
                </a:lnTo>
                <a:lnTo>
                  <a:pt x="51407" y="192684"/>
                </a:lnTo>
                <a:lnTo>
                  <a:pt x="49950" y="173545"/>
                </a:lnTo>
                <a:lnTo>
                  <a:pt x="50666" y="160538"/>
                </a:lnTo>
                <a:lnTo>
                  <a:pt x="68213" y="120700"/>
                </a:lnTo>
                <a:lnTo>
                  <a:pt x="71884" y="119202"/>
                </a:lnTo>
                <a:lnTo>
                  <a:pt x="38190" y="119202"/>
                </a:lnTo>
                <a:lnTo>
                  <a:pt x="52393" y="68319"/>
                </a:lnTo>
                <a:lnTo>
                  <a:pt x="94972" y="46164"/>
                </a:lnTo>
                <a:lnTo>
                  <a:pt x="138371" y="38998"/>
                </a:lnTo>
                <a:lnTo>
                  <a:pt x="153633" y="36233"/>
                </a:lnTo>
                <a:lnTo>
                  <a:pt x="150064" y="0"/>
                </a:lnTo>
                <a:close/>
              </a:path>
              <a:path w="168275" h="267334">
                <a:moveTo>
                  <a:pt x="152351" y="117906"/>
                </a:moveTo>
                <a:lnTo>
                  <a:pt x="83542" y="117906"/>
                </a:lnTo>
                <a:lnTo>
                  <a:pt x="91562" y="119165"/>
                </a:lnTo>
                <a:lnTo>
                  <a:pt x="98752" y="122948"/>
                </a:lnTo>
                <a:lnTo>
                  <a:pt x="115111" y="160040"/>
                </a:lnTo>
                <a:lnTo>
                  <a:pt x="116498" y="181165"/>
                </a:lnTo>
                <a:lnTo>
                  <a:pt x="115941" y="194451"/>
                </a:lnTo>
                <a:lnTo>
                  <a:pt x="99531" y="237134"/>
                </a:lnTo>
                <a:lnTo>
                  <a:pt x="93003" y="240207"/>
                </a:lnTo>
                <a:lnTo>
                  <a:pt x="148843" y="240207"/>
                </a:lnTo>
                <a:lnTo>
                  <a:pt x="162985" y="213979"/>
                </a:lnTo>
                <a:lnTo>
                  <a:pt x="168009" y="176606"/>
                </a:lnTo>
                <a:lnTo>
                  <a:pt x="167702" y="168261"/>
                </a:lnTo>
                <a:lnTo>
                  <a:pt x="159885" y="130878"/>
                </a:lnTo>
                <a:lnTo>
                  <a:pt x="155197" y="121878"/>
                </a:lnTo>
                <a:lnTo>
                  <a:pt x="152351" y="117906"/>
                </a:lnTo>
                <a:close/>
              </a:path>
              <a:path w="168275" h="267334">
                <a:moveTo>
                  <a:pt x="94476" y="90624"/>
                </a:moveTo>
                <a:lnTo>
                  <a:pt x="64046" y="96988"/>
                </a:lnTo>
                <a:lnTo>
                  <a:pt x="38190" y="119202"/>
                </a:lnTo>
                <a:lnTo>
                  <a:pt x="71884" y="119202"/>
                </a:lnTo>
                <a:lnTo>
                  <a:pt x="75058" y="117906"/>
                </a:lnTo>
                <a:lnTo>
                  <a:pt x="152351" y="117906"/>
                </a:lnTo>
                <a:lnTo>
                  <a:pt x="149168" y="113464"/>
                </a:lnTo>
                <a:lnTo>
                  <a:pt x="141924" y="105689"/>
                </a:lnTo>
                <a:lnTo>
                  <a:pt x="122697" y="95170"/>
                </a:lnTo>
                <a:lnTo>
                  <a:pt x="94476" y="90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140062" y="6896494"/>
            <a:ext cx="155588" cy="168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324368" y="6892420"/>
            <a:ext cx="124929" cy="1765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848862" y="6892422"/>
            <a:ext cx="127636" cy="177165"/>
          </a:xfrm>
          <a:custGeom>
            <a:avLst/>
            <a:gdLst/>
            <a:ahLst/>
            <a:cxnLst/>
            <a:rect l="l" t="t" r="r" b="b"/>
            <a:pathLst>
              <a:path w="127635" h="177165">
                <a:moveTo>
                  <a:pt x="87376" y="0"/>
                </a:moveTo>
                <a:lnTo>
                  <a:pt x="50759" y="5999"/>
                </a:lnTo>
                <a:lnTo>
                  <a:pt x="23275" y="23309"/>
                </a:lnTo>
                <a:lnTo>
                  <a:pt x="5997" y="50893"/>
                </a:lnTo>
                <a:lnTo>
                  <a:pt x="0" y="87718"/>
                </a:lnTo>
                <a:lnTo>
                  <a:pt x="5712" y="124804"/>
                </a:lnTo>
                <a:lnTo>
                  <a:pt x="22461" y="152777"/>
                </a:lnTo>
                <a:lnTo>
                  <a:pt x="49661" y="170439"/>
                </a:lnTo>
                <a:lnTo>
                  <a:pt x="86728" y="176593"/>
                </a:lnTo>
                <a:lnTo>
                  <a:pt x="97074" y="176242"/>
                </a:lnTo>
                <a:lnTo>
                  <a:pt x="106833" y="175128"/>
                </a:lnTo>
                <a:lnTo>
                  <a:pt x="116405" y="173159"/>
                </a:lnTo>
                <a:lnTo>
                  <a:pt x="126187" y="170243"/>
                </a:lnTo>
                <a:lnTo>
                  <a:pt x="123381" y="145770"/>
                </a:lnTo>
                <a:lnTo>
                  <a:pt x="95529" y="145770"/>
                </a:lnTo>
                <a:lnTo>
                  <a:pt x="74165" y="140665"/>
                </a:lnTo>
                <a:lnTo>
                  <a:pt x="59593" y="127198"/>
                </a:lnTo>
                <a:lnTo>
                  <a:pt x="51257" y="108142"/>
                </a:lnTo>
                <a:lnTo>
                  <a:pt x="48602" y="86271"/>
                </a:lnTo>
                <a:lnTo>
                  <a:pt x="51297" y="65136"/>
                </a:lnTo>
                <a:lnTo>
                  <a:pt x="59670" y="47269"/>
                </a:lnTo>
                <a:lnTo>
                  <a:pt x="74159" y="34907"/>
                </a:lnTo>
                <a:lnTo>
                  <a:pt x="95199" y="30289"/>
                </a:lnTo>
                <a:lnTo>
                  <a:pt x="123184" y="30289"/>
                </a:lnTo>
                <a:lnTo>
                  <a:pt x="127177" y="6845"/>
                </a:lnTo>
                <a:lnTo>
                  <a:pt x="117154" y="3637"/>
                </a:lnTo>
                <a:lnTo>
                  <a:pt x="107648" y="1522"/>
                </a:lnTo>
                <a:lnTo>
                  <a:pt x="97956" y="356"/>
                </a:lnTo>
                <a:lnTo>
                  <a:pt x="87376" y="0"/>
                </a:lnTo>
                <a:close/>
              </a:path>
              <a:path w="127635" h="177165">
                <a:moveTo>
                  <a:pt x="122618" y="139115"/>
                </a:moveTo>
                <a:lnTo>
                  <a:pt x="116078" y="142084"/>
                </a:lnTo>
                <a:lnTo>
                  <a:pt x="109550" y="144157"/>
                </a:lnTo>
                <a:lnTo>
                  <a:pt x="102783" y="145373"/>
                </a:lnTo>
                <a:lnTo>
                  <a:pt x="95529" y="145770"/>
                </a:lnTo>
                <a:lnTo>
                  <a:pt x="123381" y="145770"/>
                </a:lnTo>
                <a:lnTo>
                  <a:pt x="122618" y="139115"/>
                </a:lnTo>
                <a:close/>
              </a:path>
              <a:path w="127635" h="177165">
                <a:moveTo>
                  <a:pt x="123184" y="30289"/>
                </a:moveTo>
                <a:lnTo>
                  <a:pt x="95199" y="30289"/>
                </a:lnTo>
                <a:lnTo>
                  <a:pt x="102227" y="30771"/>
                </a:lnTo>
                <a:lnTo>
                  <a:pt x="108826" y="32175"/>
                </a:lnTo>
                <a:lnTo>
                  <a:pt x="115301" y="34436"/>
                </a:lnTo>
                <a:lnTo>
                  <a:pt x="121958" y="37490"/>
                </a:lnTo>
                <a:lnTo>
                  <a:pt x="123184" y="302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470174" y="6896500"/>
            <a:ext cx="135649" cy="172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2001488" y="6892414"/>
            <a:ext cx="298084" cy="1765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094953" y="6864756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0"/>
                </a:moveTo>
                <a:lnTo>
                  <a:pt x="0" y="200659"/>
                </a:lnTo>
              </a:path>
            </a:pathLst>
          </a:custGeom>
          <a:ln w="518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069025" y="684888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>
                <a:moveTo>
                  <a:pt x="0" y="0"/>
                </a:moveTo>
                <a:lnTo>
                  <a:pt x="177444" y="0"/>
                </a:lnTo>
              </a:path>
            </a:pathLst>
          </a:custGeom>
          <a:ln w="317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220697" y="6865353"/>
            <a:ext cx="0" cy="200660"/>
          </a:xfrm>
          <a:custGeom>
            <a:avLst/>
            <a:gdLst/>
            <a:ahLst/>
            <a:cxnLst/>
            <a:rect l="l" t="t" r="r" b="b"/>
            <a:pathLst>
              <a:path h="200659">
                <a:moveTo>
                  <a:pt x="0" y="0"/>
                </a:moveTo>
                <a:lnTo>
                  <a:pt x="0" y="200063"/>
                </a:lnTo>
              </a:path>
            </a:pathLst>
          </a:custGeom>
          <a:ln w="515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274842" y="6892489"/>
            <a:ext cx="157480" cy="241300"/>
          </a:xfrm>
          <a:custGeom>
            <a:avLst/>
            <a:gdLst/>
            <a:ahLst/>
            <a:cxnLst/>
            <a:rect l="l" t="t" r="r" b="b"/>
            <a:pathLst>
              <a:path w="157480" h="241300">
                <a:moveTo>
                  <a:pt x="73628" y="0"/>
                </a:moveTo>
                <a:lnTo>
                  <a:pt x="32615" y="2704"/>
                </a:lnTo>
                <a:lnTo>
                  <a:pt x="0" y="8579"/>
                </a:lnTo>
                <a:lnTo>
                  <a:pt x="0" y="241116"/>
                </a:lnTo>
                <a:lnTo>
                  <a:pt x="48895" y="241116"/>
                </a:lnTo>
                <a:lnTo>
                  <a:pt x="48895" y="169361"/>
                </a:lnTo>
                <a:lnTo>
                  <a:pt x="96512" y="169361"/>
                </a:lnTo>
                <a:lnTo>
                  <a:pt x="112883" y="164196"/>
                </a:lnTo>
                <a:lnTo>
                  <a:pt x="135991" y="145701"/>
                </a:lnTo>
                <a:lnTo>
                  <a:pt x="138618" y="141883"/>
                </a:lnTo>
                <a:lnTo>
                  <a:pt x="61078" y="141883"/>
                </a:lnTo>
                <a:lnTo>
                  <a:pt x="48895" y="139046"/>
                </a:lnTo>
                <a:lnTo>
                  <a:pt x="48895" y="28797"/>
                </a:lnTo>
                <a:lnTo>
                  <a:pt x="65204" y="26659"/>
                </a:lnTo>
                <a:lnTo>
                  <a:pt x="138881" y="26659"/>
                </a:lnTo>
                <a:lnTo>
                  <a:pt x="114051" y="7279"/>
                </a:lnTo>
                <a:lnTo>
                  <a:pt x="73628" y="0"/>
                </a:lnTo>
                <a:close/>
              </a:path>
              <a:path w="157480" h="241300">
                <a:moveTo>
                  <a:pt x="96512" y="169361"/>
                </a:moveTo>
                <a:lnTo>
                  <a:pt x="48895" y="169361"/>
                </a:lnTo>
                <a:lnTo>
                  <a:pt x="64838" y="172797"/>
                </a:lnTo>
                <a:lnTo>
                  <a:pt x="87666" y="172152"/>
                </a:lnTo>
                <a:lnTo>
                  <a:pt x="96512" y="169361"/>
                </a:lnTo>
                <a:close/>
              </a:path>
              <a:path w="157480" h="241300">
                <a:moveTo>
                  <a:pt x="138881" y="26659"/>
                </a:moveTo>
                <a:lnTo>
                  <a:pt x="65204" y="26659"/>
                </a:lnTo>
                <a:lnTo>
                  <a:pt x="85185" y="30516"/>
                </a:lnTo>
                <a:lnTo>
                  <a:pt x="102108" y="46973"/>
                </a:lnTo>
                <a:lnTo>
                  <a:pt x="109245" y="82633"/>
                </a:lnTo>
                <a:lnTo>
                  <a:pt x="100733" y="124787"/>
                </a:lnTo>
                <a:lnTo>
                  <a:pt x="81518" y="140833"/>
                </a:lnTo>
                <a:lnTo>
                  <a:pt x="61078" y="141883"/>
                </a:lnTo>
                <a:lnTo>
                  <a:pt x="138618" y="141883"/>
                </a:lnTo>
                <a:lnTo>
                  <a:pt x="145216" y="132295"/>
                </a:lnTo>
                <a:lnTo>
                  <a:pt x="151841" y="116475"/>
                </a:lnTo>
                <a:lnTo>
                  <a:pt x="155836" y="98602"/>
                </a:lnTo>
                <a:lnTo>
                  <a:pt x="157175" y="79038"/>
                </a:lnTo>
                <a:lnTo>
                  <a:pt x="144896" y="31354"/>
                </a:lnTo>
                <a:lnTo>
                  <a:pt x="138881" y="26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449327" y="6892422"/>
            <a:ext cx="163195" cy="177165"/>
          </a:xfrm>
          <a:custGeom>
            <a:avLst/>
            <a:gdLst/>
            <a:ahLst/>
            <a:cxnLst/>
            <a:rect l="l" t="t" r="r" b="b"/>
            <a:pathLst>
              <a:path w="163194" h="177165">
                <a:moveTo>
                  <a:pt x="84797" y="0"/>
                </a:moveTo>
                <a:lnTo>
                  <a:pt x="47882" y="6148"/>
                </a:lnTo>
                <a:lnTo>
                  <a:pt x="21362" y="23775"/>
                </a:lnTo>
                <a:lnTo>
                  <a:pt x="5361" y="51654"/>
                </a:lnTo>
                <a:lnTo>
                  <a:pt x="0" y="88557"/>
                </a:lnTo>
                <a:lnTo>
                  <a:pt x="4641" y="124606"/>
                </a:lnTo>
                <a:lnTo>
                  <a:pt x="19037" y="152392"/>
                </a:lnTo>
                <a:lnTo>
                  <a:pt x="43891" y="170269"/>
                </a:lnTo>
                <a:lnTo>
                  <a:pt x="79908" y="176593"/>
                </a:lnTo>
                <a:lnTo>
                  <a:pt x="117792" y="170630"/>
                </a:lnTo>
                <a:lnTo>
                  <a:pt x="143608" y="153247"/>
                </a:lnTo>
                <a:lnTo>
                  <a:pt x="145310" y="150012"/>
                </a:lnTo>
                <a:lnTo>
                  <a:pt x="83489" y="150012"/>
                </a:lnTo>
                <a:lnTo>
                  <a:pt x="65948" y="142987"/>
                </a:lnTo>
                <a:lnTo>
                  <a:pt x="55652" y="125966"/>
                </a:lnTo>
                <a:lnTo>
                  <a:pt x="50798" y="105033"/>
                </a:lnTo>
                <a:lnTo>
                  <a:pt x="49580" y="86271"/>
                </a:lnTo>
                <a:lnTo>
                  <a:pt x="49803" y="78752"/>
                </a:lnTo>
                <a:lnTo>
                  <a:pt x="59368" y="40972"/>
                </a:lnTo>
                <a:lnTo>
                  <a:pt x="83489" y="26720"/>
                </a:lnTo>
                <a:lnTo>
                  <a:pt x="146329" y="26720"/>
                </a:lnTo>
                <a:lnTo>
                  <a:pt x="141366" y="20851"/>
                </a:lnTo>
                <a:lnTo>
                  <a:pt x="133083" y="13703"/>
                </a:lnTo>
                <a:lnTo>
                  <a:pt x="123236" y="7709"/>
                </a:lnTo>
                <a:lnTo>
                  <a:pt x="111869" y="3427"/>
                </a:lnTo>
                <a:lnTo>
                  <a:pt x="99037" y="857"/>
                </a:lnTo>
                <a:lnTo>
                  <a:pt x="84797" y="0"/>
                </a:lnTo>
                <a:close/>
              </a:path>
              <a:path w="163194" h="177165">
                <a:moveTo>
                  <a:pt x="146329" y="26720"/>
                </a:moveTo>
                <a:lnTo>
                  <a:pt x="83489" y="26720"/>
                </a:lnTo>
                <a:lnTo>
                  <a:pt x="90858" y="27887"/>
                </a:lnTo>
                <a:lnTo>
                  <a:pt x="97888" y="31407"/>
                </a:lnTo>
                <a:lnTo>
                  <a:pt x="114761" y="74766"/>
                </a:lnTo>
                <a:lnTo>
                  <a:pt x="115138" y="86271"/>
                </a:lnTo>
                <a:lnTo>
                  <a:pt x="114980" y="94794"/>
                </a:lnTo>
                <a:lnTo>
                  <a:pt x="106937" y="134137"/>
                </a:lnTo>
                <a:lnTo>
                  <a:pt x="83489" y="150012"/>
                </a:lnTo>
                <a:lnTo>
                  <a:pt x="145310" y="150012"/>
                </a:lnTo>
                <a:lnTo>
                  <a:pt x="158361" y="125201"/>
                </a:lnTo>
                <a:lnTo>
                  <a:pt x="163055" y="87249"/>
                </a:lnTo>
                <a:lnTo>
                  <a:pt x="162683" y="77424"/>
                </a:lnTo>
                <a:lnTo>
                  <a:pt x="153317" y="37718"/>
                </a:lnTo>
                <a:lnTo>
                  <a:pt x="148132" y="28852"/>
                </a:lnTo>
                <a:lnTo>
                  <a:pt x="146329" y="26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622495" y="6896494"/>
            <a:ext cx="215265" cy="169546"/>
          </a:xfrm>
          <a:custGeom>
            <a:avLst/>
            <a:gdLst/>
            <a:ahLst/>
            <a:cxnLst/>
            <a:rect l="l" t="t" r="r" b="b"/>
            <a:pathLst>
              <a:path w="215264" h="169545">
                <a:moveTo>
                  <a:pt x="73710" y="0"/>
                </a:moveTo>
                <a:lnTo>
                  <a:pt x="17602" y="0"/>
                </a:lnTo>
                <a:lnTo>
                  <a:pt x="0" y="168922"/>
                </a:lnTo>
                <a:lnTo>
                  <a:pt x="38811" y="168922"/>
                </a:lnTo>
                <a:lnTo>
                  <a:pt x="48272" y="46456"/>
                </a:lnTo>
                <a:lnTo>
                  <a:pt x="87790" y="46456"/>
                </a:lnTo>
                <a:lnTo>
                  <a:pt x="73710" y="0"/>
                </a:lnTo>
                <a:close/>
              </a:path>
              <a:path w="215264" h="169545">
                <a:moveTo>
                  <a:pt x="87790" y="46456"/>
                </a:moveTo>
                <a:lnTo>
                  <a:pt x="48272" y="46456"/>
                </a:lnTo>
                <a:lnTo>
                  <a:pt x="85458" y="168922"/>
                </a:lnTo>
                <a:lnTo>
                  <a:pt x="124269" y="168922"/>
                </a:lnTo>
                <a:lnTo>
                  <a:pt x="140439" y="115150"/>
                </a:lnTo>
                <a:lnTo>
                  <a:pt x="108610" y="115150"/>
                </a:lnTo>
                <a:lnTo>
                  <a:pt x="87790" y="46456"/>
                </a:lnTo>
                <a:close/>
              </a:path>
              <a:path w="215264" h="169545">
                <a:moveTo>
                  <a:pt x="203218" y="47421"/>
                </a:moveTo>
                <a:lnTo>
                  <a:pt x="160807" y="47421"/>
                </a:lnTo>
                <a:lnTo>
                  <a:pt x="170268" y="168922"/>
                </a:lnTo>
                <a:lnTo>
                  <a:pt x="214947" y="168922"/>
                </a:lnTo>
                <a:lnTo>
                  <a:pt x="203218" y="47421"/>
                </a:lnTo>
                <a:close/>
              </a:path>
              <a:path w="215264" h="169545">
                <a:moveTo>
                  <a:pt x="198640" y="0"/>
                </a:moveTo>
                <a:lnTo>
                  <a:pt x="143179" y="0"/>
                </a:lnTo>
                <a:lnTo>
                  <a:pt x="108610" y="115150"/>
                </a:lnTo>
                <a:lnTo>
                  <a:pt x="140439" y="115150"/>
                </a:lnTo>
                <a:lnTo>
                  <a:pt x="160807" y="47421"/>
                </a:lnTo>
                <a:lnTo>
                  <a:pt x="203218" y="47421"/>
                </a:lnTo>
                <a:lnTo>
                  <a:pt x="198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27699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27699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E7F4A-550B-4393-80D6-B120AEDDF38C}" type="datetime1">
              <a:rPr lang="en-US" smtClean="0"/>
              <a:t>12/18/2019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27699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White_Divider_Le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27335" y="655596"/>
            <a:ext cx="9794196" cy="50436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>
              <a:defRPr sz="2400" baseline="0">
                <a:ln>
                  <a:noFill/>
                </a:ln>
                <a:solidFill>
                  <a:srgbClr val="002395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24779" y="1318643"/>
            <a:ext cx="9796751" cy="2769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 i="0" baseline="0">
                <a:solidFill>
                  <a:srgbClr val="143F92"/>
                </a:solidFill>
                <a:latin typeface="Myriad Pro"/>
                <a:cs typeface="Myriad Pro"/>
              </a:defRPr>
            </a:lvl1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2986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fo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20543" y="2569778"/>
            <a:ext cx="3680135" cy="2596672"/>
          </a:xfrm>
          <a:prstGeom prst="rect">
            <a:avLst/>
          </a:prstGeom>
        </p:spPr>
        <p:txBody>
          <a:bodyPr/>
          <a:lstStyle>
            <a:lvl1pPr>
              <a:defRPr sz="1839">
                <a:solidFill>
                  <a:srgbClr val="1E1E8C"/>
                </a:solidFill>
              </a:defRPr>
            </a:lvl1pPr>
            <a:lvl2pPr>
              <a:defRPr sz="1839">
                <a:solidFill>
                  <a:srgbClr val="1E1E8C"/>
                </a:solidFill>
              </a:defRPr>
            </a:lvl2pPr>
            <a:lvl3pPr>
              <a:defRPr sz="1839">
                <a:solidFill>
                  <a:srgbClr val="1E1E8C"/>
                </a:solidFill>
              </a:defRPr>
            </a:lvl3pPr>
            <a:lvl4pPr>
              <a:defRPr sz="1839">
                <a:solidFill>
                  <a:srgbClr val="1E1E8C"/>
                </a:solidFill>
              </a:defRPr>
            </a:lvl4pPr>
            <a:lvl5pPr>
              <a:defRPr sz="1839">
                <a:solidFill>
                  <a:srgbClr val="1E1E8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6320542" y="430052"/>
            <a:ext cx="3905994" cy="1829250"/>
          </a:xfrm>
          <a:prstGeom prst="rect">
            <a:avLst/>
          </a:prstGeom>
        </p:spPr>
        <p:txBody>
          <a:bodyPr anchor="t"/>
          <a:lstStyle>
            <a:lvl1pPr>
              <a:defRPr sz="2758"/>
            </a:lvl1pPr>
          </a:lstStyle>
          <a:p>
            <a:r>
              <a:t>Title Text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201042" y="7200329"/>
            <a:ext cx="286066" cy="282667"/>
          </a:xfrm>
          <a:prstGeom prst="rect">
            <a:avLst/>
          </a:prstGeom>
        </p:spPr>
        <p:txBody>
          <a:bodyPr wrap="none" anchor="t"/>
          <a:lstStyle>
            <a:lvl1pPr algn="ctr">
              <a:defRPr sz="1051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543640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00772" y="1026592"/>
            <a:ext cx="4619441" cy="5909994"/>
          </a:xfrm>
          <a:prstGeom prst="rect">
            <a:avLst/>
          </a:prstGeom>
        </p:spPr>
        <p:txBody>
          <a:bodyPr lIns="64877" tIns="32438" rIns="64877" bIns="3243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99473" y="7023340"/>
            <a:ext cx="431641" cy="200796"/>
          </a:xfrm>
          <a:prstGeom prst="rect">
            <a:avLst/>
          </a:prstGeom>
        </p:spPr>
        <p:txBody>
          <a:bodyPr lIns="64877" tIns="32438" rIns="64877" bIns="3243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22170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for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4Asset 3@3x.png" descr="4Asset 3@3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20542" y="6473446"/>
            <a:ext cx="2112949" cy="648666"/>
          </a:xfrm>
          <a:prstGeom prst="rect">
            <a:avLst/>
          </a:prstGeom>
          <a:ln w="3175">
            <a:miter lim="400000"/>
          </a:ln>
        </p:spPr>
      </p:pic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20543" y="2569778"/>
            <a:ext cx="3680135" cy="2596672"/>
          </a:xfrm>
          <a:prstGeom prst="rect">
            <a:avLst/>
          </a:prstGeom>
        </p:spPr>
        <p:txBody>
          <a:bodyPr/>
          <a:lstStyle>
            <a:lvl1pPr>
              <a:defRPr sz="1839">
                <a:solidFill>
                  <a:srgbClr val="1E1E8C"/>
                </a:solidFill>
              </a:defRPr>
            </a:lvl1pPr>
            <a:lvl2pPr>
              <a:defRPr sz="1839">
                <a:solidFill>
                  <a:srgbClr val="1E1E8C"/>
                </a:solidFill>
              </a:defRPr>
            </a:lvl2pPr>
            <a:lvl3pPr>
              <a:defRPr sz="1839">
                <a:solidFill>
                  <a:srgbClr val="1E1E8C"/>
                </a:solidFill>
              </a:defRPr>
            </a:lvl3pPr>
            <a:lvl4pPr>
              <a:defRPr sz="1839">
                <a:solidFill>
                  <a:srgbClr val="1E1E8C"/>
                </a:solidFill>
              </a:defRPr>
            </a:lvl4pPr>
            <a:lvl5pPr>
              <a:defRPr sz="1839">
                <a:solidFill>
                  <a:srgbClr val="1E1E8C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6320542" y="430052"/>
            <a:ext cx="3905994" cy="1829250"/>
          </a:xfrm>
          <a:prstGeom prst="rect">
            <a:avLst/>
          </a:prstGeom>
        </p:spPr>
        <p:txBody>
          <a:bodyPr anchor="t"/>
          <a:lstStyle>
            <a:lvl1pPr>
              <a:defRPr sz="2758"/>
            </a:lvl1pPr>
          </a:lstStyle>
          <a:p>
            <a:r>
              <a:t>Title Text</a:t>
            </a:r>
          </a:p>
        </p:txBody>
      </p:sp>
      <p:sp>
        <p:nvSpPr>
          <p:cNvPr id="16" name="psbank.ru">
            <a:hlinkClick r:id="rId3"/>
          </p:cNvPr>
          <p:cNvSpPr txBox="1"/>
          <p:nvPr/>
        </p:nvSpPr>
        <p:spPr>
          <a:xfrm>
            <a:off x="9396574" y="6795618"/>
            <a:ext cx="921013" cy="28147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9334" tIns="39334" rIns="39334" bIns="39334" anchor="ctr">
            <a:spAutoFit/>
          </a:bodyPr>
          <a:lstStyle>
            <a:lvl1pPr algn="r">
              <a:defRPr sz="2000">
                <a:solidFill>
                  <a:srgbClr val="1E1E8C"/>
                </a:solidFill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r>
              <a:rPr sz="1313"/>
              <a:t>psbank.ru</a:t>
            </a:r>
          </a:p>
        </p:txBody>
      </p:sp>
      <p:pic>
        <p:nvPicPr>
          <p:cNvPr id="17" name="4Artboard 3@2x.png" descr="4Artboard 3@2x.png"/>
          <p:cNvPicPr>
            <a:picLocks noChangeAspect="1"/>
          </p:cNvPicPr>
          <p:nvPr/>
        </p:nvPicPr>
        <p:blipFill>
          <a:blip r:embed="rId4">
            <a:extLst/>
          </a:blip>
          <a:srcRect l="20090"/>
          <a:stretch>
            <a:fillRect/>
          </a:stretch>
        </p:blipFill>
        <p:spPr>
          <a:xfrm>
            <a:off x="-38062" y="-1"/>
            <a:ext cx="5978802" cy="7556501"/>
          </a:xfrm>
          <a:prstGeom prst="rect">
            <a:avLst/>
          </a:prstGeom>
          <a:ln w="3175">
            <a:miter lim="400000"/>
          </a:ln>
        </p:spPr>
      </p:pic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201042" y="7200329"/>
            <a:ext cx="286066" cy="282667"/>
          </a:xfrm>
          <a:prstGeom prst="rect">
            <a:avLst/>
          </a:prstGeom>
        </p:spPr>
        <p:txBody>
          <a:bodyPr wrap="none" anchor="t"/>
          <a:lstStyle>
            <a:lvl1pPr algn="ctr">
              <a:defRPr sz="1051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890660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86" r:id="rId7"/>
    <p:sldLayoutId id="2147483687" r:id="rId8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082">
        <a:defRPr>
          <a:latin typeface="+mn-lt"/>
          <a:ea typeface="+mn-ea"/>
          <a:cs typeface="+mn-cs"/>
        </a:defRPr>
      </a:lvl2pPr>
      <a:lvl3pPr marL="914162">
        <a:defRPr>
          <a:latin typeface="+mn-lt"/>
          <a:ea typeface="+mn-ea"/>
          <a:cs typeface="+mn-cs"/>
        </a:defRPr>
      </a:lvl3pPr>
      <a:lvl4pPr marL="1371244">
        <a:defRPr>
          <a:latin typeface="+mn-lt"/>
          <a:ea typeface="+mn-ea"/>
          <a:cs typeface="+mn-cs"/>
        </a:defRPr>
      </a:lvl4pPr>
      <a:lvl5pPr marL="1828327">
        <a:defRPr>
          <a:latin typeface="+mn-lt"/>
          <a:ea typeface="+mn-ea"/>
          <a:cs typeface="+mn-cs"/>
        </a:defRPr>
      </a:lvl5pPr>
      <a:lvl6pPr marL="2285408">
        <a:defRPr>
          <a:latin typeface="+mn-lt"/>
          <a:ea typeface="+mn-ea"/>
          <a:cs typeface="+mn-cs"/>
        </a:defRPr>
      </a:lvl6pPr>
      <a:lvl7pPr marL="2742490">
        <a:defRPr>
          <a:latin typeface="+mn-lt"/>
          <a:ea typeface="+mn-ea"/>
          <a:cs typeface="+mn-cs"/>
        </a:defRPr>
      </a:lvl7pPr>
      <a:lvl8pPr marL="3199570">
        <a:defRPr>
          <a:latin typeface="+mn-lt"/>
          <a:ea typeface="+mn-ea"/>
          <a:cs typeface="+mn-cs"/>
        </a:defRPr>
      </a:lvl8pPr>
      <a:lvl9pPr marL="365665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082">
        <a:defRPr>
          <a:latin typeface="+mn-lt"/>
          <a:ea typeface="+mn-ea"/>
          <a:cs typeface="+mn-cs"/>
        </a:defRPr>
      </a:lvl2pPr>
      <a:lvl3pPr marL="914162">
        <a:defRPr>
          <a:latin typeface="+mn-lt"/>
          <a:ea typeface="+mn-ea"/>
          <a:cs typeface="+mn-cs"/>
        </a:defRPr>
      </a:lvl3pPr>
      <a:lvl4pPr marL="1371244">
        <a:defRPr>
          <a:latin typeface="+mn-lt"/>
          <a:ea typeface="+mn-ea"/>
          <a:cs typeface="+mn-cs"/>
        </a:defRPr>
      </a:lvl4pPr>
      <a:lvl5pPr marL="1828327">
        <a:defRPr>
          <a:latin typeface="+mn-lt"/>
          <a:ea typeface="+mn-ea"/>
          <a:cs typeface="+mn-cs"/>
        </a:defRPr>
      </a:lvl5pPr>
      <a:lvl6pPr marL="2285408">
        <a:defRPr>
          <a:latin typeface="+mn-lt"/>
          <a:ea typeface="+mn-ea"/>
          <a:cs typeface="+mn-cs"/>
        </a:defRPr>
      </a:lvl6pPr>
      <a:lvl7pPr marL="2742490">
        <a:defRPr>
          <a:latin typeface="+mn-lt"/>
          <a:ea typeface="+mn-ea"/>
          <a:cs typeface="+mn-cs"/>
        </a:defRPr>
      </a:lvl7pPr>
      <a:lvl8pPr marL="3199570">
        <a:defRPr>
          <a:latin typeface="+mn-lt"/>
          <a:ea typeface="+mn-ea"/>
          <a:cs typeface="+mn-cs"/>
        </a:defRPr>
      </a:lvl8pPr>
      <a:lvl9pPr marL="3656652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Asset 3@3x.png" descr="4Asset 3@3x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172599" y="299276"/>
            <a:ext cx="1089205" cy="334381"/>
          </a:xfrm>
          <a:prstGeom prst="rect">
            <a:avLst/>
          </a:prstGeom>
          <a:ln w="3175">
            <a:miter lim="400000"/>
          </a:ln>
        </p:spPr>
      </p:pic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700771" y="1026591"/>
            <a:ext cx="4619442" cy="59099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9893" tIns="59893" rIns="59893" bIns="59893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700771" y="178078"/>
            <a:ext cx="7937843" cy="5817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9893" tIns="59893" rIns="59893" bIns="59893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Line"/>
          <p:cNvSpPr/>
          <p:nvPr/>
        </p:nvSpPr>
        <p:spPr>
          <a:xfrm>
            <a:off x="755665" y="761579"/>
            <a:ext cx="9508360" cy="1"/>
          </a:xfrm>
          <a:prstGeom prst="line">
            <a:avLst/>
          </a:prstGeom>
          <a:ln w="12700">
            <a:solidFill>
              <a:srgbClr val="D6D5D5"/>
            </a:solidFill>
            <a:miter lim="400000"/>
          </a:ln>
        </p:spPr>
        <p:txBody>
          <a:bodyPr lIns="39334" tIns="39334" rIns="39334" bIns="39334" anchor="ctr"/>
          <a:lstStyle/>
          <a:p>
            <a:pPr>
              <a:defRPr sz="2200" b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 Medium"/>
              </a:defRPr>
            </a:pPr>
            <a:endParaRPr sz="1445"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899472" y="7002631"/>
            <a:ext cx="431641" cy="242207"/>
          </a:xfrm>
          <a:prstGeom prst="rect">
            <a:avLst/>
          </a:prstGeom>
          <a:ln w="3175">
            <a:miter lim="400000"/>
          </a:ln>
        </p:spPr>
        <p:txBody>
          <a:bodyPr lIns="59893" tIns="59893" rIns="59893" bIns="59893" anchor="ctr">
            <a:spAutoFit/>
          </a:bodyPr>
          <a:lstStyle>
            <a:lvl1pPr algn="r">
              <a:defRPr sz="788" b="0">
                <a:latin typeface="+mn-lt"/>
                <a:ea typeface="+mn-ea"/>
                <a:cs typeface="+mn-cs"/>
                <a:sym typeface="Verdan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301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ransition spd="med"/>
  <p:txStyles>
    <p:titleStyle>
      <a:lvl1pPr marL="0" marR="0" indent="0" algn="l" defTabSz="4525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6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0" algn="l" defTabSz="4525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6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l" defTabSz="4525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6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l" defTabSz="4525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6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l" defTabSz="4525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6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0" algn="l" defTabSz="4525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6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0" algn="l" defTabSz="4525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6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0" algn="l" defTabSz="4525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6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0" algn="l" defTabSz="4525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76" b="1" i="0" u="none" strike="noStrike" cap="none" spc="0" baseline="0">
          <a:ln>
            <a:noFill/>
          </a:ln>
          <a:solidFill>
            <a:srgbClr val="1E1E8C"/>
          </a:solidFill>
          <a:uFillTx/>
          <a:latin typeface="+mn-lt"/>
          <a:ea typeface="+mn-ea"/>
          <a:cs typeface="+mn-cs"/>
          <a:sym typeface="Verdana"/>
        </a:defRPr>
      </a:lvl9pPr>
    </p:titleStyle>
    <p:bodyStyle>
      <a:lvl1pPr marL="0" marR="0" indent="0" algn="l" defTabSz="4525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0" algn="l" defTabSz="4525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0" algn="l" defTabSz="4525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0" algn="l" defTabSz="4525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0" algn="l" defTabSz="4525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33523" algn="l" defTabSz="4525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467045" algn="l" defTabSz="4525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700568" algn="l" defTabSz="4525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934090" algn="l" defTabSz="45258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8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Verdana"/>
        </a:defRPr>
      </a:lvl9pPr>
    </p:bodyStyle>
    <p:otherStyle>
      <a:lvl1pPr marL="0" marR="0" indent="0" algn="r" defTabSz="4525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150122" algn="r" defTabSz="4525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300243" algn="r" defTabSz="4525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450365" algn="r" defTabSz="4525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600486" algn="r" defTabSz="4525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750608" algn="r" defTabSz="4525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900730" algn="r" defTabSz="4525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1050851" algn="r" defTabSz="4525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1200973" algn="r" defTabSz="45258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ipoteka@volgograd.psbank.ru" TargetMode="External"/><Relationship Id="rId4" Type="http://schemas.openxmlformats.org/officeDocument/2006/relationships/hyperlink" Target="https://www.psbank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Заголовок первого уровня. Название презентации в одну или несколько строк"/>
          <p:cNvSpPr txBox="1">
            <a:spLocks noGrp="1"/>
          </p:cNvSpPr>
          <p:nvPr>
            <p:ph type="ctrTitle"/>
          </p:nvPr>
        </p:nvSpPr>
        <p:spPr>
          <a:xfrm>
            <a:off x="6124575" y="1843557"/>
            <a:ext cx="4479925" cy="2425700"/>
          </a:xfrm>
          <a:prstGeom prst="rect">
            <a:avLst/>
          </a:prstGeom>
        </p:spPr>
        <p:txBody>
          <a:bodyPr>
            <a:normAutofit/>
          </a:bodyPr>
          <a:lstStyle>
            <a:lvl1pPr defTabSz="620256">
              <a:defRPr sz="3780"/>
            </a:lvl1pPr>
          </a:lstStyle>
          <a:p>
            <a:r>
              <a:rPr lang="ru-RU" sz="1600" dirty="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Важные изменения 2019 г</a:t>
            </a:r>
            <a:r>
              <a:rPr lang="ru-RU" sz="1600" dirty="0" smtClean="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ru-RU" sz="1600" dirty="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br>
              <a:rPr lang="ru-RU" sz="1600" dirty="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600" dirty="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Государственная поддержка при покупке недвижимости через ипотечный </a:t>
            </a:r>
            <a:r>
              <a:rPr lang="ru-RU" sz="1600" dirty="0" smtClean="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кредит.</a:t>
            </a:r>
            <a:br>
              <a:rPr lang="ru-RU" sz="1600" dirty="0" smtClean="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dirty="0" smtClean="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Семейная </a:t>
            </a:r>
            <a:r>
              <a:rPr lang="ru-RU" sz="1600" dirty="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ипотека по </a:t>
            </a:r>
            <a:r>
              <a:rPr lang="ru-RU" sz="160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ставке </a:t>
            </a:r>
            <a:r>
              <a:rPr lang="ru-RU" sz="1600" smtClean="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4,5</a:t>
            </a:r>
            <a:r>
              <a:rPr lang="ru-RU" sz="1600" dirty="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%.</a:t>
            </a:r>
            <a:br>
              <a:rPr lang="ru-RU" sz="1600" dirty="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sz="1600" dirty="0">
              <a:solidFill>
                <a:srgbClr val="10069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306" t="3675" r="17530" b="1034"/>
          <a:stretch/>
        </p:blipFill>
        <p:spPr>
          <a:xfrm>
            <a:off x="0" y="0"/>
            <a:ext cx="5968989" cy="75493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07967" y="5898375"/>
            <a:ext cx="2628900" cy="135255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9893" tIns="59893" rIns="59893" bIns="59893" numCol="1" spcCol="38100" rtlCol="0" anchor="ctr">
            <a:spAutoFit/>
          </a:bodyPr>
          <a:lstStyle/>
          <a:p>
            <a:pPr marL="0" marR="0" indent="0" algn="ctr" defTabSz="6891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Neue Medium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5" y="6686550"/>
            <a:ext cx="2438400" cy="564375"/>
          </a:xfrm>
          <a:prstGeom prst="rect">
            <a:avLst/>
          </a:prstGeom>
        </p:spPr>
      </p:pic>
      <p:sp>
        <p:nvSpPr>
          <p:cNvPr id="7" name="Заголовок первого уровня. Название презентации в одну или несколько строк"/>
          <p:cNvSpPr txBox="1">
            <a:spLocks/>
          </p:cNvSpPr>
          <p:nvPr/>
        </p:nvSpPr>
        <p:spPr>
          <a:xfrm>
            <a:off x="6124575" y="4464050"/>
            <a:ext cx="4479925" cy="24257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9893" tIns="59893" rIns="59893" bIns="59893" anchor="t">
            <a:normAutofit/>
          </a:bodyPr>
          <a:lstStyle>
            <a:lvl1pPr marL="0" marR="0" indent="0" algn="l" defTabSz="6202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0" marR="0" indent="0" algn="l" defTabSz="4525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6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4525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6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4525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6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4525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6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4525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6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4525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6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4525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6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45258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76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endParaRPr lang="ru-RU" sz="1600" i="1" kern="0" dirty="0">
              <a:solidFill>
                <a:srgbClr val="10069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7752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t="1697" r="1639"/>
          <a:stretch/>
        </p:blipFill>
        <p:spPr>
          <a:xfrm>
            <a:off x="6337300" y="979921"/>
            <a:ext cx="3877730" cy="5864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5700" y="929560"/>
            <a:ext cx="4241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FA5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ноября </a:t>
            </a:r>
            <a:r>
              <a:rPr lang="ru-RU" dirty="0">
                <a:solidFill>
                  <a:srgbClr val="001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указом Президента РФ Промсвязьбанк включен в перечень стратегических предприятий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0" y="801542"/>
            <a:ext cx="981458" cy="104241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7167" y="2019645"/>
            <a:ext cx="424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 smtClean="0">
                <a:solidFill>
                  <a:srgbClr val="FA5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US" sz="4000" b="1" baseline="30000" dirty="0" smtClean="0">
                <a:solidFill>
                  <a:srgbClr val="FA5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4000" baseline="30000" dirty="0">
              <a:solidFill>
                <a:srgbClr val="001D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05182" y="1993085"/>
            <a:ext cx="424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dirty="0" smtClean="0">
                <a:solidFill>
                  <a:srgbClr val="FA5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4000" b="1" dirty="0" smtClean="0">
                <a:solidFill>
                  <a:srgbClr val="FA56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ru-RU" sz="4000" baseline="30000" dirty="0">
              <a:solidFill>
                <a:srgbClr val="001D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06" y="2174080"/>
            <a:ext cx="921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трлн ₽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8212" y="2174080"/>
            <a:ext cx="4241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₽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9900" y="2740470"/>
            <a:ext cx="4800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Национальное рейтинговое агентство АКРА 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001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Кредитный </a:t>
            </a:r>
            <a:r>
              <a:rPr lang="ru-RU" sz="1200" b="1" dirty="0">
                <a:solidFill>
                  <a:srgbClr val="001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рейтинг: «</a:t>
            </a:r>
            <a:r>
              <a:rPr lang="en-US" sz="1200" b="1" dirty="0">
                <a:solidFill>
                  <a:srgbClr val="001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AA-(RU)» </a:t>
            </a:r>
          </a:p>
          <a:p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Рейтинговое агентство «Эксперт РА» </a:t>
            </a:r>
          </a:p>
          <a:p>
            <a:r>
              <a:rPr lang="ru-RU" sz="1200" b="1" dirty="0">
                <a:solidFill>
                  <a:srgbClr val="001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Кредитный рейтинг: «</a:t>
            </a:r>
            <a:r>
              <a:rPr lang="en-US" sz="1200" b="1" dirty="0" err="1" smtClean="0">
                <a:solidFill>
                  <a:srgbClr val="001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ruA</a:t>
            </a:r>
            <a:r>
              <a:rPr lang="en-US" sz="1200" b="1" dirty="0" smtClean="0">
                <a:solidFill>
                  <a:srgbClr val="001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b="1" dirty="0">
                <a:solidFill>
                  <a:srgbClr val="001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Международное рейтинговое агентство 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&amp; Poor’s</a:t>
            </a:r>
          </a:p>
          <a:p>
            <a:r>
              <a:rPr lang="ru-RU" sz="1200" b="1" dirty="0">
                <a:solidFill>
                  <a:srgbClr val="001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Кредитный рейтинг: «</a:t>
            </a:r>
            <a:r>
              <a:rPr lang="en-US" sz="1200" b="1" dirty="0">
                <a:solidFill>
                  <a:srgbClr val="001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BB-»</a:t>
            </a:r>
          </a:p>
          <a:p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Международное рейтинговое агентство </a:t>
            </a: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Moody’s </a:t>
            </a:r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Investors Service </a:t>
            </a:r>
          </a:p>
          <a:p>
            <a:r>
              <a:rPr lang="ru-RU" sz="1200" b="1" dirty="0">
                <a:solidFill>
                  <a:srgbClr val="001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 по депозитам в иностранной валюте: «</a:t>
            </a:r>
            <a:r>
              <a:rPr lang="en-US" sz="1200" b="1" dirty="0">
                <a:solidFill>
                  <a:srgbClr val="001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B2»</a:t>
            </a:r>
          </a:p>
          <a:p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900" y="6625642"/>
            <a:ext cx="81775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Источник данных РСБУ на </a:t>
            </a:r>
            <a:r>
              <a:rPr lang="ru-RU" sz="800" dirty="0"/>
              <a:t>01.01.2019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56000" y="5135670"/>
            <a:ext cx="1054846" cy="10548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38449" y="5135670"/>
            <a:ext cx="1054846" cy="10548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781393" y="5135670"/>
            <a:ext cx="1054846" cy="10548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910854" y="5135670"/>
            <a:ext cx="1054846" cy="10548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6100" y="5089901"/>
            <a:ext cx="2928659" cy="1133913"/>
            <a:chOff x="1530448" y="5089901"/>
            <a:chExt cx="2928659" cy="1133913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448" y="5089901"/>
              <a:ext cx="1112758" cy="1133913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1351" y="5089901"/>
              <a:ext cx="1112758" cy="113391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530448" y="5245931"/>
              <a:ext cx="1752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1D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ТОП-6</a:t>
              </a:r>
            </a:p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 объему</a:t>
              </a:r>
            </a:p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кредитного</a:t>
              </a:r>
            </a:p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портфеля СМБ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706507" y="5245931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1D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ТОП-</a:t>
              </a:r>
              <a:r>
                <a:rPr lang="en-US" sz="1400" b="1" dirty="0" smtClean="0">
                  <a:solidFill>
                    <a:srgbClr val="001D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ru-RU" sz="1400" b="1" dirty="0" smtClean="0">
                <a:solidFill>
                  <a:srgbClr val="001D9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 активам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727511" y="5092589"/>
            <a:ext cx="2839680" cy="1133913"/>
            <a:chOff x="1610667" y="6236285"/>
            <a:chExt cx="2839680" cy="1133913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298" y="6236285"/>
              <a:ext cx="1112758" cy="113391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825" y="6236285"/>
              <a:ext cx="1112758" cy="1133913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610667" y="6331787"/>
              <a:ext cx="1752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1D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ТОП-9</a:t>
              </a:r>
            </a:p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по кредитному </a:t>
              </a:r>
            </a:p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корпоративному</a:t>
              </a:r>
            </a:p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портфелю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97747" y="6331787"/>
              <a:ext cx="1752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1D9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ТОП-9</a:t>
              </a:r>
            </a:p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по вкладам</a:t>
              </a:r>
            </a:p>
            <a:p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физических лиц</a:t>
              </a:r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>
            <a:off x="400050" y="780351"/>
            <a:ext cx="98506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3536"/>
            <a:ext cx="2875934" cy="783027"/>
          </a:xfrm>
          <a:prstGeom prst="rect">
            <a:avLst/>
          </a:prstGeom>
        </p:spPr>
      </p:pic>
      <p:sp>
        <p:nvSpPr>
          <p:cNvPr id="29" name="Слайд с текстом и фото"/>
          <p:cNvSpPr txBox="1">
            <a:spLocks/>
          </p:cNvSpPr>
          <p:nvPr/>
        </p:nvSpPr>
        <p:spPr>
          <a:xfrm>
            <a:off x="338041" y="224938"/>
            <a:ext cx="7781789" cy="4385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531" tIns="52531" rIns="52531" bIns="52531" anchor="ctr">
            <a:noAutofit/>
          </a:bodyPr>
          <a:lstStyle>
            <a:lvl1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defTabSz="570531">
              <a:defRPr/>
            </a:pPr>
            <a:r>
              <a:rPr lang="ru-RU" sz="1800" kern="0" dirty="0" smtClean="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Системно значимый российский банк</a:t>
            </a:r>
            <a:endParaRPr lang="ru-RU" sz="1800" kern="0" dirty="0">
              <a:solidFill>
                <a:srgbClr val="10069F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733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2" r="20494"/>
          <a:stretch/>
        </p:blipFill>
        <p:spPr>
          <a:xfrm>
            <a:off x="6337300" y="969484"/>
            <a:ext cx="3886200" cy="5875104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400050" y="780351"/>
            <a:ext cx="98506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лайд с текстом и фото"/>
          <p:cNvSpPr txBox="1">
            <a:spLocks/>
          </p:cNvSpPr>
          <p:nvPr/>
        </p:nvSpPr>
        <p:spPr>
          <a:xfrm>
            <a:off x="338041" y="224938"/>
            <a:ext cx="7781789" cy="4385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531" tIns="52531" rIns="52531" bIns="52531" anchor="ctr">
            <a:noAutofit/>
          </a:bodyPr>
          <a:lstStyle>
            <a:lvl1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defTabSz="570531">
              <a:defRPr/>
            </a:pPr>
            <a:r>
              <a:rPr lang="ru-RU" sz="1800" kern="0" dirty="0" smtClean="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Государственная поддержка ипотечных заемщиков</a:t>
            </a:r>
            <a:endParaRPr lang="ru-RU" sz="1800" kern="0" dirty="0">
              <a:solidFill>
                <a:srgbClr val="10069F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3536"/>
            <a:ext cx="2875934" cy="783027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55115888"/>
              </p:ext>
            </p:extLst>
          </p:nvPr>
        </p:nvGraphicFramePr>
        <p:xfrm>
          <a:off x="659275" y="924144"/>
          <a:ext cx="5144625" cy="582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68481" y="6153509"/>
            <a:ext cx="4356906" cy="100933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02020">
              <a:defRPr/>
            </a:pPr>
            <a:endParaRPr lang="ru-RU" sz="1579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9500" y="6288845"/>
            <a:ext cx="53467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02020">
              <a:defRPr/>
            </a:pPr>
            <a:r>
              <a:rPr lang="ru-RU" sz="1400" b="1" dirty="0">
                <a:solidFill>
                  <a:srgbClr val="FA46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600 </a:t>
            </a:r>
            <a:r>
              <a:rPr lang="ru-RU" sz="1400" b="1" dirty="0" smtClean="0">
                <a:solidFill>
                  <a:srgbClr val="FA461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тыс. </a:t>
            </a:r>
            <a:r>
              <a:rPr lang="ru-RU" sz="1400" b="1" dirty="0" smtClean="0">
                <a:solidFill>
                  <a:srgbClr val="001D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семей </a:t>
            </a:r>
            <a:r>
              <a:rPr lang="ru-RU" sz="1400" b="1" dirty="0">
                <a:solidFill>
                  <a:srgbClr val="001D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могут </a:t>
            </a:r>
            <a:endParaRPr lang="ru-RU" sz="1400" b="1" dirty="0" smtClean="0">
              <a:solidFill>
                <a:srgbClr val="001D9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802020">
              <a:defRPr/>
            </a:pPr>
            <a:r>
              <a:rPr lang="ru-RU" sz="1400" b="1" dirty="0" smtClean="0">
                <a:solidFill>
                  <a:srgbClr val="001D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воспользоваться Семейной </a:t>
            </a:r>
            <a:r>
              <a:rPr lang="ru-RU" sz="1400" b="1" dirty="0">
                <a:solidFill>
                  <a:srgbClr val="001D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ипотекой </a:t>
            </a:r>
            <a:br>
              <a:rPr lang="ru-RU" sz="1400" b="1" dirty="0">
                <a:solidFill>
                  <a:srgbClr val="001D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>
                <a:solidFill>
                  <a:srgbClr val="001D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31.12.2022 г.</a:t>
            </a:r>
          </a:p>
        </p:txBody>
      </p:sp>
    </p:spTree>
    <p:extLst>
      <p:ext uri="{BB962C8B-B14F-4D97-AF65-F5344CB8AC3E}">
        <p14:creationId xmlns:p14="http://schemas.microsoft.com/office/powerpoint/2010/main" val="3492993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4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3536"/>
            <a:ext cx="2875934" cy="783027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00050" y="780351"/>
            <a:ext cx="98506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5101" y="1111250"/>
            <a:ext cx="5887942" cy="469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  <a:buClr>
                <a:schemeClr val="bg1"/>
              </a:buClr>
            </a:pPr>
            <a:r>
              <a:rPr lang="ru-RU" sz="1500" b="1" dirty="0" smtClean="0">
                <a:solidFill>
                  <a:srgbClr val="001D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Воспользоваться программой  льготного кредитования могут семьи: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chemeClr val="bg1"/>
              </a:buClr>
            </a:pPr>
            <a:endParaRPr lang="ru-RU" sz="1400" b="1" dirty="0" smtClean="0">
              <a:solidFill>
                <a:srgbClr val="001D9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v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Граждане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Российской Федерации;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Рождение второго и (или) последующего ребенка,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01.012018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31.12.2022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г.;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Рожденные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дети являются гражданами Российской Федерации;</a:t>
            </a:r>
          </a:p>
          <a:p>
            <a:pPr marL="285750" indent="-285750">
              <a:lnSpc>
                <a:spcPct val="130000"/>
              </a:lnSpc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получение кредита возникает как у матери, так и у отца второго и (или) последующих детей. 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chemeClr val="bg1"/>
              </a:buClr>
            </a:pPr>
            <a:endParaRPr lang="ru-RU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Слайд с текстом и фото"/>
          <p:cNvSpPr txBox="1">
            <a:spLocks/>
          </p:cNvSpPr>
          <p:nvPr/>
        </p:nvSpPr>
        <p:spPr>
          <a:xfrm>
            <a:off x="183502" y="223765"/>
            <a:ext cx="7781789" cy="4385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531" tIns="52531" rIns="52531" bIns="52531" anchor="ctr">
            <a:noAutofit/>
          </a:bodyPr>
          <a:lstStyle>
            <a:lvl1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defTabSz="570531">
              <a:defRPr/>
            </a:pPr>
            <a:r>
              <a:rPr lang="ru-RU" sz="1800" kern="0" dirty="0" smtClean="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Кто имеет право на семейную ипотеку</a:t>
            </a:r>
            <a:endParaRPr lang="ru-RU" sz="1800" kern="0" dirty="0">
              <a:solidFill>
                <a:srgbClr val="10069F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700" y="1134047"/>
            <a:ext cx="2691922" cy="3309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431">
            <a:off x="7251700" y="2406650"/>
            <a:ext cx="2691922" cy="3309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11060" r="14072" b="11181"/>
          <a:stretch/>
        </p:blipFill>
        <p:spPr>
          <a:xfrm>
            <a:off x="6565900" y="3854450"/>
            <a:ext cx="1981200" cy="28194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5643" y="3689069"/>
            <a:ext cx="182881" cy="164957"/>
          </a:xfrm>
          <a:prstGeom prst="rect">
            <a:avLst/>
          </a:prstGeom>
          <a:solidFill>
            <a:srgbClr val="FA5601"/>
          </a:solidFill>
        </p:spPr>
        <p:txBody>
          <a:bodyPr wrap="square">
            <a:spAutoFit/>
          </a:bodyPr>
          <a:lstStyle/>
          <a:p>
            <a:pPr defTabSz="503789"/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657" y="4459718"/>
            <a:ext cx="182881" cy="164957"/>
          </a:xfrm>
          <a:prstGeom prst="rect">
            <a:avLst/>
          </a:prstGeom>
          <a:solidFill>
            <a:srgbClr val="FA5601"/>
          </a:solidFill>
        </p:spPr>
        <p:txBody>
          <a:bodyPr wrap="square">
            <a:spAutoFit/>
          </a:bodyPr>
          <a:lstStyle/>
          <a:p>
            <a:pPr defTabSz="503789"/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644" y="2423872"/>
            <a:ext cx="182881" cy="164957"/>
          </a:xfrm>
          <a:prstGeom prst="rect">
            <a:avLst/>
          </a:prstGeom>
          <a:solidFill>
            <a:srgbClr val="FA5601"/>
          </a:solidFill>
        </p:spPr>
        <p:txBody>
          <a:bodyPr wrap="square">
            <a:spAutoFit/>
          </a:bodyPr>
          <a:lstStyle/>
          <a:p>
            <a:pPr defTabSz="503789"/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644" y="2873820"/>
            <a:ext cx="182881" cy="164957"/>
          </a:xfrm>
          <a:prstGeom prst="rect">
            <a:avLst/>
          </a:prstGeom>
          <a:solidFill>
            <a:srgbClr val="FA5601"/>
          </a:solidFill>
        </p:spPr>
        <p:txBody>
          <a:bodyPr wrap="square">
            <a:spAutoFit/>
          </a:bodyPr>
          <a:lstStyle/>
          <a:p>
            <a:pPr defTabSz="503789"/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41527"/>
          <a:stretch/>
        </p:blipFill>
        <p:spPr>
          <a:xfrm>
            <a:off x="6329537" y="913072"/>
            <a:ext cx="3858458" cy="576077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5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80955" y="3852517"/>
            <a:ext cx="2227345" cy="209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80955" y="1644650"/>
            <a:ext cx="2227345" cy="209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1B3F92"/>
                </a:solidFill>
                <a:latin typeface="Myriad Pro Black" panose="020B0803030403020204" pitchFamily="34" charset="0"/>
                <a:cs typeface="Arial" panose="020B0604020202020204" pitchFamily="34" charset="0"/>
              </a:rPr>
              <a:t> 4,5%</a:t>
            </a:r>
            <a:endParaRPr lang="ru-RU" sz="4800" b="1" dirty="0">
              <a:solidFill>
                <a:srgbClr val="1B3F92"/>
              </a:solidFill>
              <a:latin typeface="Myriad Pro Black" panose="020B0803030403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247900" y="1644650"/>
            <a:ext cx="2098800" cy="209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47607" y="3854450"/>
            <a:ext cx="2099093" cy="2098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1B3F92"/>
                </a:solidFill>
                <a:latin typeface="Myriad Pro Black" panose="020B0803030403020204" pitchFamily="34" charset="0"/>
                <a:cs typeface="Arial" panose="020B0604020202020204" pitchFamily="34" charset="0"/>
              </a:rPr>
              <a:t>2</a:t>
            </a:r>
            <a:r>
              <a:rPr lang="ru-RU" sz="4800" b="1" dirty="0" smtClean="0">
                <a:solidFill>
                  <a:srgbClr val="1B3F92"/>
                </a:solidFill>
                <a:latin typeface="Myriad Pro Black" panose="020B0803030403020204" pitchFamily="34" charset="0"/>
                <a:cs typeface="Arial" panose="020B0604020202020204" pitchFamily="34" charset="0"/>
              </a:rPr>
              <a:t>0</a:t>
            </a:r>
            <a:r>
              <a:rPr lang="ru-RU" sz="4800" b="1" dirty="0">
                <a:solidFill>
                  <a:srgbClr val="1B3F92"/>
                </a:solidFill>
                <a:latin typeface="Myriad Pro Black" panose="020B0803030403020204" pitchFamily="34" charset="0"/>
                <a:cs typeface="Arial" panose="020B0604020202020204" pitchFamily="34" charset="0"/>
              </a:rPr>
              <a:t>%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Первоначальный взнос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230355" y="2178050"/>
            <a:ext cx="21163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1B3F92"/>
                </a:solidFill>
                <a:latin typeface="Myriad Pro Black" panose="020B0803030403020204" pitchFamily="34" charset="0"/>
                <a:cs typeface="Arial" panose="020B0604020202020204" pitchFamily="34" charset="0"/>
              </a:rPr>
              <a:t>25 лет </a:t>
            </a:r>
          </a:p>
          <a:p>
            <a:pPr algn="ctr"/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</a:t>
            </a:r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кредитования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80955" y="3927435"/>
            <a:ext cx="2320505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B3F92"/>
                </a:solidFill>
                <a:latin typeface="Myriad Pro Black" panose="020B0803030403020204" pitchFamily="34" charset="0"/>
                <a:cs typeface="Arial" panose="020B0604020202020204" pitchFamily="34" charset="0"/>
              </a:rPr>
              <a:t>12 млн – </a:t>
            </a:r>
          </a:p>
          <a:p>
            <a:pPr algn="ctr"/>
            <a:r>
              <a:rPr lang="ru-RU" sz="1200" dirty="0">
                <a:solidFill>
                  <a:srgbClr val="1B3F92"/>
                </a:solidFill>
                <a:latin typeface="Myriad Pro Black" panose="020B0803030403020204" pitchFamily="34" charset="0"/>
                <a:cs typeface="Arial" panose="020B0604020202020204" pitchFamily="34" charset="0"/>
              </a:rPr>
              <a:t>для объектов МиМО, СПБ. </a:t>
            </a:r>
          </a:p>
          <a:p>
            <a:pPr algn="ctr"/>
            <a:endParaRPr lang="ru-RU" sz="1000" b="1" dirty="0">
              <a:solidFill>
                <a:srgbClr val="1B3F92"/>
              </a:solidFill>
              <a:latin typeface="Myriad Pro Black" panose="020B0803030403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1B3F92"/>
                </a:solidFill>
                <a:latin typeface="Myriad Pro Black" panose="020B0803030403020204" pitchFamily="34" charset="0"/>
                <a:cs typeface="Arial" panose="020B0604020202020204" pitchFamily="34" charset="0"/>
              </a:rPr>
              <a:t>6 млн – </a:t>
            </a:r>
          </a:p>
          <a:p>
            <a:pPr algn="ctr"/>
            <a:r>
              <a:rPr lang="ru-RU" sz="1200" dirty="0">
                <a:solidFill>
                  <a:srgbClr val="1B3F92"/>
                </a:solidFill>
                <a:latin typeface="Myriad Pro Black" panose="020B0803030403020204" pitchFamily="34" charset="0"/>
                <a:cs typeface="Arial" panose="020B0604020202020204" pitchFamily="34" charset="0"/>
              </a:rPr>
              <a:t>для остальных регионов</a:t>
            </a:r>
            <a:r>
              <a:rPr lang="ru-RU" sz="1200" dirty="0" smtClean="0">
                <a:solidFill>
                  <a:srgbClr val="1B3F92"/>
                </a:solidFill>
                <a:latin typeface="Myriad Pro Black" panose="020B0803030403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RU" sz="1200" dirty="0">
              <a:solidFill>
                <a:srgbClr val="1B3F92"/>
              </a:solidFill>
              <a:latin typeface="Myriad Pro Black" panose="020B0803030403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кредита</a:t>
            </a:r>
          </a:p>
          <a:p>
            <a:pPr algn="ctr"/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5100" y="44616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03789"/>
            <a:r>
              <a:rPr lang="ru-RU" sz="1600" b="1" kern="0" dirty="0" smtClean="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Параметры по программе семейная ипотека. Рефинансирование и приобретение нового жилья у Застройщика. </a:t>
            </a:r>
            <a:endParaRPr lang="ru-RU" sz="1600" b="1" kern="0" dirty="0">
              <a:solidFill>
                <a:srgbClr val="10069F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3536"/>
            <a:ext cx="2875934" cy="783027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00050" y="780351"/>
            <a:ext cx="98506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96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0" r="45501" b="1277"/>
          <a:stretch/>
        </p:blipFill>
        <p:spPr>
          <a:xfrm>
            <a:off x="6337300" y="936204"/>
            <a:ext cx="3886200" cy="5890046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400050" y="780351"/>
            <a:ext cx="98506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лайд с текстом и фото"/>
          <p:cNvSpPr txBox="1">
            <a:spLocks/>
          </p:cNvSpPr>
          <p:nvPr/>
        </p:nvSpPr>
        <p:spPr>
          <a:xfrm>
            <a:off x="338041" y="381411"/>
            <a:ext cx="7781789" cy="4385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531" tIns="52531" rIns="52531" bIns="52531" anchor="ctr">
            <a:noAutofit/>
          </a:bodyPr>
          <a:lstStyle>
            <a:lvl1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defTabSz="570531">
              <a:defRPr/>
            </a:pPr>
            <a:endParaRPr lang="ru-RU" sz="1800" kern="0" dirty="0" smtClean="0">
              <a:solidFill>
                <a:srgbClr val="10069F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defTabSz="570531">
              <a:defRPr/>
            </a:pPr>
            <a:r>
              <a:rPr lang="ru-RU" sz="1800" kern="0" dirty="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Преимущества </a:t>
            </a:r>
            <a:r>
              <a:rPr lang="ru-RU" sz="1800" kern="0" dirty="0" smtClean="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программы </a:t>
            </a:r>
            <a:r>
              <a:rPr lang="ru-RU" sz="1800" kern="0" dirty="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семейная ипотека</a:t>
            </a:r>
          </a:p>
          <a:p>
            <a:pPr defTabSz="570531">
              <a:defRPr/>
            </a:pPr>
            <a:endParaRPr lang="ru-RU" sz="1800" b="0" kern="0" dirty="0" smtClean="0">
              <a:solidFill>
                <a:srgbClr val="10069F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defTabSz="570531">
              <a:defRPr/>
            </a:pPr>
            <a:endParaRPr lang="ru-RU" sz="1800" kern="0" dirty="0">
              <a:solidFill>
                <a:srgbClr val="10069F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3536"/>
            <a:ext cx="2875934" cy="7830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0049" y="902010"/>
            <a:ext cx="580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 smtClean="0">
                <a:solidFill>
                  <a:srgbClr val="FA560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12 апреля 2019 года </a:t>
            </a:r>
            <a:r>
              <a:rPr lang="ru-RU" sz="1200" dirty="0">
                <a:solidFill>
                  <a:srgbClr val="001D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внесены </a:t>
            </a:r>
            <a:r>
              <a:rPr lang="ru-RU" sz="1200" dirty="0" smtClean="0">
                <a:solidFill>
                  <a:srgbClr val="001D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изменения в </a:t>
            </a:r>
            <a:r>
              <a:rPr lang="ru-RU" sz="1200" b="1" dirty="0">
                <a:solidFill>
                  <a:srgbClr val="001D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условия кредитования по Семейной </a:t>
            </a:r>
            <a:r>
              <a:rPr lang="ru-RU" sz="1200" b="1" dirty="0" smtClean="0">
                <a:solidFill>
                  <a:srgbClr val="001D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ипотеке, в результате которых программа стала еще доступнее</a:t>
            </a:r>
            <a:endParaRPr lang="ru-RU" sz="1200" b="1" dirty="0">
              <a:solidFill>
                <a:srgbClr val="001D9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0314" y="6797427"/>
            <a:ext cx="64541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1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рамках постановления Правительства Российской Федерации № 339 от 28 марта 2019 г .</a:t>
            </a:r>
          </a:p>
          <a:p>
            <a:r>
              <a:rPr lang="ru-RU" sz="1000" dirty="0">
                <a:solidFill>
                  <a:srgbClr val="001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Изменения по программе рефинансирования, и условия для Дальневосточного федерального округа будут введены  в действие с даты автоматизации в ПО Банка.</a:t>
            </a:r>
          </a:p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489700" y="1657137"/>
            <a:ext cx="4287119" cy="5148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</a:pP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00049" y="1657137"/>
            <a:ext cx="5708651" cy="4898427"/>
            <a:chOff x="400049" y="1657137"/>
            <a:chExt cx="5884178" cy="5049042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400049" y="1657137"/>
              <a:ext cx="5861051" cy="191913"/>
              <a:chOff x="0" y="1464550"/>
              <a:chExt cx="7128933" cy="539984"/>
            </a:xfrm>
            <a:solidFill>
              <a:srgbClr val="001D98"/>
            </a:solidFill>
          </p:grpSpPr>
          <p:sp>
            <p:nvSpPr>
              <p:cNvPr id="16" name="Прямоугольник 15"/>
              <p:cNvSpPr/>
              <p:nvPr/>
            </p:nvSpPr>
            <p:spPr>
              <a:xfrm>
                <a:off x="0" y="1464550"/>
                <a:ext cx="7128933" cy="5399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TextBox 16"/>
              <p:cNvSpPr txBox="1"/>
              <p:nvPr/>
            </p:nvSpPr>
            <p:spPr>
              <a:xfrm>
                <a:off x="0" y="1464550"/>
                <a:ext cx="7128933" cy="53998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7584" tIns="40640" rIns="227584" bIns="4064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b="1" kern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% ставка</a:t>
                </a:r>
                <a:endParaRPr lang="ru-RU" sz="1100" b="1" kern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00049" y="1909177"/>
              <a:ext cx="2909835" cy="711157"/>
              <a:chOff x="1212384" y="0"/>
              <a:chExt cx="3139754" cy="1883852"/>
            </a:xfrm>
            <a:noFill/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1212384" y="0"/>
                <a:ext cx="3139754" cy="1883852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TextBox 19"/>
              <p:cNvSpPr txBox="1"/>
              <p:nvPr/>
            </p:nvSpPr>
            <p:spPr>
              <a:xfrm>
                <a:off x="1212384" y="0"/>
                <a:ext cx="3139754" cy="1883852"/>
              </a:xfrm>
              <a:prstGeom prst="rect">
                <a:avLst/>
              </a:prstGeom>
              <a:noFill/>
              <a:ln w="25400">
                <a:solidFill>
                  <a:schemeClr val="accent1">
                    <a:tint val="40000"/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Фиксированная % ставка на весь срок кредитования</a:t>
                </a:r>
                <a:endParaRPr lang="ru-RU" sz="11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3365836" y="1908355"/>
              <a:ext cx="2895264" cy="711157"/>
              <a:chOff x="0" y="268367"/>
              <a:chExt cx="3139754" cy="1883852"/>
            </a:xfrm>
            <a:noFill/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0" y="268367"/>
                <a:ext cx="3139754" cy="1883852"/>
              </a:xfrm>
              <a:prstGeom prst="rect">
                <a:avLst/>
              </a:prstGeom>
              <a:grpFill/>
              <a:ln>
                <a:solidFill>
                  <a:schemeClr val="accent1">
                    <a:tint val="40000"/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TextBox 23"/>
              <p:cNvSpPr txBox="1"/>
              <p:nvPr/>
            </p:nvSpPr>
            <p:spPr>
              <a:xfrm>
                <a:off x="0" y="268367"/>
                <a:ext cx="3139754" cy="1883852"/>
              </a:xfrm>
              <a:prstGeom prst="rect">
                <a:avLst/>
              </a:prstGeom>
              <a:noFill/>
              <a:ln>
                <a:solidFill>
                  <a:schemeClr val="accent1">
                    <a:tint val="40000"/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100" kern="12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Субсидирование % ставки со стороны государства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1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423176" y="2701966"/>
              <a:ext cx="5861051" cy="187923"/>
              <a:chOff x="0" y="1464550"/>
              <a:chExt cx="7128933" cy="539984"/>
            </a:xfrm>
            <a:solidFill>
              <a:srgbClr val="001D98"/>
            </a:solidFill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0" y="1464550"/>
                <a:ext cx="7128933" cy="5399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TextBox 26"/>
              <p:cNvSpPr txBox="1"/>
              <p:nvPr/>
            </p:nvSpPr>
            <p:spPr>
              <a:xfrm>
                <a:off x="0" y="1464550"/>
                <a:ext cx="7128933" cy="53998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7584" tIns="40640" rIns="227584" bIns="4064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b="1" kern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Целевое назначение</a:t>
                </a:r>
                <a:endParaRPr lang="ru-RU" sz="1100" b="1" kern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419503" y="2945454"/>
              <a:ext cx="2909835" cy="714977"/>
              <a:chOff x="0" y="4681985"/>
              <a:chExt cx="3404670" cy="2042802"/>
            </a:xfrm>
            <a:noFill/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0" y="4681985"/>
                <a:ext cx="3404670" cy="2042802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TextBox 34"/>
              <p:cNvSpPr txBox="1"/>
              <p:nvPr/>
            </p:nvSpPr>
            <p:spPr>
              <a:xfrm>
                <a:off x="0" y="4681985"/>
                <a:ext cx="3404670" cy="2042802"/>
              </a:xfrm>
              <a:prstGeom prst="rect">
                <a:avLst/>
              </a:prstGeom>
              <a:grpFill/>
              <a:ln w="25400">
                <a:solidFill>
                  <a:schemeClr val="accent1">
                    <a:tint val="40000"/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Приобретение квартиры</a:t>
                </a:r>
                <a:r>
                  <a:rPr lang="ru-RU" sz="11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: </a:t>
                </a:r>
              </a:p>
              <a:p>
                <a:pPr marL="171450" lvl="0" indent="-17145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 </a:t>
                </a:r>
                <a:r>
                  <a:rPr lang="ru-RU" sz="11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новостройке у юр. лица </a:t>
                </a:r>
              </a:p>
              <a:p>
                <a:pPr marL="171450" lvl="0" indent="-17145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Char char="•"/>
                </a:pPr>
                <a:r>
                  <a:rPr lang="ru-RU" sz="11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 готовом жилье у застройщика </a:t>
                </a: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3400921" y="2939832"/>
              <a:ext cx="2825093" cy="719077"/>
              <a:chOff x="5181985" y="-40756"/>
              <a:chExt cx="3416525" cy="2087008"/>
            </a:xfrm>
            <a:noFill/>
          </p:grpSpPr>
          <p:sp>
            <p:nvSpPr>
              <p:cNvPr id="37" name="Прямоугольник 36"/>
              <p:cNvSpPr/>
              <p:nvPr/>
            </p:nvSpPr>
            <p:spPr>
              <a:xfrm>
                <a:off x="5193840" y="3450"/>
                <a:ext cx="3404670" cy="2042802"/>
              </a:xfrm>
              <a:prstGeom prst="rect">
                <a:avLst/>
              </a:prstGeom>
              <a:grpFill/>
              <a:ln>
                <a:solidFill>
                  <a:schemeClr val="accent1">
                    <a:tint val="40000"/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TextBox 37"/>
              <p:cNvSpPr txBox="1"/>
              <p:nvPr/>
            </p:nvSpPr>
            <p:spPr>
              <a:xfrm>
                <a:off x="5181985" y="-40756"/>
                <a:ext cx="3404670" cy="2087008"/>
              </a:xfrm>
              <a:prstGeom prst="rect">
                <a:avLst/>
              </a:prstGeom>
              <a:grpFill/>
              <a:ln>
                <a:solidFill>
                  <a:schemeClr val="accent1">
                    <a:tint val="40000"/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Для Дальневосточного региона предусмотрена возможность покупки жилья в сельских поселениях </a:t>
                </a:r>
                <a:r>
                  <a:rPr lang="ru-RU" sz="1100" b="1" kern="1200" dirty="0" smtClean="0">
                    <a:solidFill>
                      <a:srgbClr val="001D9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**</a:t>
                </a:r>
                <a:endParaRPr lang="ru-RU" sz="1100" b="1" kern="1200" dirty="0">
                  <a:solidFill>
                    <a:srgbClr val="001D98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39" name="Группа 38"/>
            <p:cNvGrpSpPr/>
            <p:nvPr/>
          </p:nvGrpSpPr>
          <p:grpSpPr>
            <a:xfrm>
              <a:off x="409744" y="4588472"/>
              <a:ext cx="5861051" cy="217309"/>
              <a:chOff x="0" y="1464550"/>
              <a:chExt cx="7128933" cy="539984"/>
            </a:xfrm>
            <a:solidFill>
              <a:srgbClr val="001D98"/>
            </a:solidFill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0" y="1464550"/>
                <a:ext cx="7128933" cy="5399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TextBox 40"/>
              <p:cNvSpPr txBox="1"/>
              <p:nvPr/>
            </p:nvSpPr>
            <p:spPr>
              <a:xfrm>
                <a:off x="0" y="1464550"/>
                <a:ext cx="7128933" cy="53998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7584" tIns="40640" rIns="227584" bIns="4064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b="1" kern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Материнский капитал</a:t>
                </a:r>
                <a:endParaRPr lang="ru-RU" sz="1100" b="1" kern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409744" y="4913050"/>
              <a:ext cx="2909835" cy="714579"/>
              <a:chOff x="5262767" y="299029"/>
              <a:chExt cx="4783219" cy="2869931"/>
            </a:xfrm>
            <a:noFill/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5262767" y="299029"/>
                <a:ext cx="4783219" cy="2869931"/>
              </a:xfrm>
              <a:prstGeom prst="rect">
                <a:avLst/>
              </a:prstGeom>
              <a:grpFill/>
              <a:ln>
                <a:solidFill>
                  <a:schemeClr val="accent1">
                    <a:tint val="40000"/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4" name="TextBox 43"/>
              <p:cNvSpPr txBox="1"/>
              <p:nvPr/>
            </p:nvSpPr>
            <p:spPr>
              <a:xfrm>
                <a:off x="5262767" y="299029"/>
                <a:ext cx="4783219" cy="2869931"/>
              </a:xfrm>
              <a:prstGeom prst="rect">
                <a:avLst/>
              </a:prstGeom>
              <a:grpFill/>
              <a:ln>
                <a:solidFill>
                  <a:schemeClr val="accent1">
                    <a:tint val="40000"/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Первоначальный взнос может быть оплачен средствами материнского капитала</a:t>
                </a:r>
                <a:endParaRPr lang="ru-RU" sz="11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3391619" y="4904164"/>
              <a:ext cx="2815289" cy="714578"/>
              <a:chOff x="5263993" y="2384464"/>
              <a:chExt cx="4783219" cy="2869931"/>
            </a:xfrm>
            <a:noFill/>
          </p:grpSpPr>
          <p:sp>
            <p:nvSpPr>
              <p:cNvPr id="46" name="Прямоугольник 45"/>
              <p:cNvSpPr/>
              <p:nvPr/>
            </p:nvSpPr>
            <p:spPr>
              <a:xfrm>
                <a:off x="5263993" y="2384464"/>
                <a:ext cx="4783219" cy="2869931"/>
              </a:xfrm>
              <a:prstGeom prst="rect">
                <a:avLst/>
              </a:prstGeom>
              <a:grpFill/>
              <a:ln>
                <a:solidFill>
                  <a:schemeClr val="accent1">
                    <a:tint val="40000"/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TextBox 46"/>
              <p:cNvSpPr txBox="1"/>
              <p:nvPr/>
            </p:nvSpPr>
            <p:spPr>
              <a:xfrm>
                <a:off x="5263993" y="2384464"/>
                <a:ext cx="4783219" cy="2869931"/>
              </a:xfrm>
              <a:prstGeom prst="rect">
                <a:avLst/>
              </a:prstGeom>
              <a:grpFill/>
              <a:ln>
                <a:solidFill>
                  <a:schemeClr val="accent1">
                    <a:tint val="40000"/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8110" tIns="118110" rIns="118110" bIns="118110" numCol="1" spcCol="1270" anchor="ctr" anchorCtr="0">
                <a:noAutofit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Материнский капитал может быть направлен на досрочное погашение кредита</a:t>
                </a:r>
                <a:endParaRPr lang="ru-RU" sz="11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431770" y="5995270"/>
              <a:ext cx="2905156" cy="710909"/>
              <a:chOff x="0" y="0"/>
              <a:chExt cx="8644135" cy="764539"/>
            </a:xfrm>
            <a:noFill/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0" y="0"/>
                <a:ext cx="8644135" cy="764539"/>
              </a:xfrm>
              <a:prstGeom prst="rect">
                <a:avLst/>
              </a:prstGeom>
              <a:grpFill/>
              <a:ln>
                <a:solidFill>
                  <a:schemeClr val="accent1">
                    <a:tint val="40000"/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TextBox 49"/>
              <p:cNvSpPr txBox="1"/>
              <p:nvPr/>
            </p:nvSpPr>
            <p:spPr>
              <a:xfrm>
                <a:off x="0" y="0"/>
                <a:ext cx="8644135" cy="764539"/>
              </a:xfrm>
              <a:prstGeom prst="rect">
                <a:avLst/>
              </a:prstGeom>
              <a:grpFill/>
              <a:ln>
                <a:solidFill>
                  <a:schemeClr val="accent1">
                    <a:tint val="40000"/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Расчеты по сделке производятся после </a:t>
                </a:r>
                <a:r>
                  <a:rPr lang="ru-RU" sz="1100" kern="1200" dirty="0" err="1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гос.регистрации</a:t>
                </a:r>
                <a:endParaRPr lang="ru-RU" sz="11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1" name="Группа 50"/>
            <p:cNvGrpSpPr/>
            <p:nvPr/>
          </p:nvGrpSpPr>
          <p:grpSpPr>
            <a:xfrm>
              <a:off x="409743" y="5749638"/>
              <a:ext cx="5861051" cy="163041"/>
              <a:chOff x="0" y="1464550"/>
              <a:chExt cx="7128933" cy="539984"/>
            </a:xfrm>
            <a:solidFill>
              <a:srgbClr val="001D98"/>
            </a:solidFill>
          </p:grpSpPr>
          <p:sp>
            <p:nvSpPr>
              <p:cNvPr id="52" name="Прямоугольник 51"/>
              <p:cNvSpPr/>
              <p:nvPr/>
            </p:nvSpPr>
            <p:spPr>
              <a:xfrm>
                <a:off x="0" y="1464550"/>
                <a:ext cx="7128933" cy="5399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TextBox 52"/>
              <p:cNvSpPr txBox="1"/>
              <p:nvPr/>
            </p:nvSpPr>
            <p:spPr>
              <a:xfrm>
                <a:off x="0" y="1464550"/>
                <a:ext cx="7128933" cy="539984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7584" tIns="40640" rIns="227584" bIns="4064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b="1" kern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Безопасность сделки</a:t>
                </a:r>
                <a:endParaRPr lang="ru-RU" sz="1100" b="1" kern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grpSp>
          <p:nvGrpSpPr>
            <p:cNvPr id="54" name="Группа 53"/>
            <p:cNvGrpSpPr/>
            <p:nvPr/>
          </p:nvGrpSpPr>
          <p:grpSpPr>
            <a:xfrm>
              <a:off x="3413063" y="5995270"/>
              <a:ext cx="2810611" cy="710909"/>
              <a:chOff x="0" y="0"/>
              <a:chExt cx="8644135" cy="764539"/>
            </a:xfrm>
            <a:noFill/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0" y="0"/>
                <a:ext cx="8644135" cy="764539"/>
              </a:xfrm>
              <a:prstGeom prst="rect">
                <a:avLst/>
              </a:prstGeom>
              <a:grpFill/>
              <a:ln>
                <a:solidFill>
                  <a:schemeClr val="accent1">
                    <a:tint val="40000"/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6" name="TextBox 55"/>
              <p:cNvSpPr txBox="1"/>
              <p:nvPr/>
            </p:nvSpPr>
            <p:spPr>
              <a:xfrm>
                <a:off x="0" y="0"/>
                <a:ext cx="8644135" cy="764539"/>
              </a:xfrm>
              <a:prstGeom prst="rect">
                <a:avLst/>
              </a:prstGeom>
              <a:grpFill/>
              <a:ln>
                <a:solidFill>
                  <a:schemeClr val="accent1">
                    <a:tint val="40000"/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Денежные средства перечисляются на счет Продавца путем безналичного расчета</a:t>
                </a:r>
                <a:endParaRPr lang="ru-RU" sz="11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8" name="Группа 57"/>
            <p:cNvGrpSpPr/>
            <p:nvPr/>
          </p:nvGrpSpPr>
          <p:grpSpPr>
            <a:xfrm>
              <a:off x="1612901" y="3724083"/>
              <a:ext cx="3324225" cy="724976"/>
              <a:chOff x="0" y="4653416"/>
              <a:chExt cx="3536398" cy="2071371"/>
            </a:xfrm>
            <a:noFill/>
          </p:grpSpPr>
          <p:sp>
            <p:nvSpPr>
              <p:cNvPr id="63" name="Прямоугольник 62"/>
              <p:cNvSpPr/>
              <p:nvPr/>
            </p:nvSpPr>
            <p:spPr>
              <a:xfrm>
                <a:off x="0" y="4681985"/>
                <a:ext cx="3404670" cy="2042802"/>
              </a:xfrm>
              <a:prstGeom prst="rect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4" name="TextBox 63"/>
              <p:cNvSpPr txBox="1"/>
              <p:nvPr/>
            </p:nvSpPr>
            <p:spPr>
              <a:xfrm>
                <a:off x="131728" y="4653416"/>
                <a:ext cx="3404670" cy="2042802"/>
              </a:xfrm>
              <a:prstGeom prst="rect">
                <a:avLst/>
              </a:prstGeom>
              <a:grpFill/>
              <a:ln w="25400">
                <a:solidFill>
                  <a:schemeClr val="accent1">
                    <a:tint val="40000"/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2390" tIns="72390" rIns="72390" bIns="72390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100" kern="1200" dirty="0" smtClean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00" kern="12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Рефинансирование кредитов (займов), выданных на вышеуказанные цели</a:t>
                </a:r>
                <a:r>
                  <a:rPr lang="ru-RU" sz="1100" b="1" dirty="0">
                    <a:solidFill>
                      <a:srgbClr val="001D98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**</a:t>
                </a:r>
              </a:p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1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71006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7822024" y="3879333"/>
            <a:ext cx="1343460" cy="33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2020">
              <a:defRPr/>
            </a:pPr>
            <a:r>
              <a:rPr lang="ru-RU" sz="1579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Клиент</a:t>
            </a:r>
            <a:endParaRPr lang="ru-RU" sz="1579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05" y="4555681"/>
            <a:ext cx="828853" cy="82885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344972" y="5341418"/>
            <a:ext cx="920501" cy="335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02020">
              <a:defRPr/>
            </a:pPr>
            <a:r>
              <a:rPr lang="ru-RU" sz="1579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Банк</a:t>
            </a:r>
            <a:endParaRPr lang="ru-RU" sz="1579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00050" y="780351"/>
            <a:ext cx="98506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лайд с текстом и фото"/>
          <p:cNvSpPr txBox="1">
            <a:spLocks/>
          </p:cNvSpPr>
          <p:nvPr/>
        </p:nvSpPr>
        <p:spPr>
          <a:xfrm>
            <a:off x="338041" y="224938"/>
            <a:ext cx="7781789" cy="4385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2531" tIns="52531" rIns="52531" bIns="52531" anchor="ctr">
            <a:noAutofit/>
          </a:bodyPr>
          <a:lstStyle>
            <a:lvl1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1pPr>
            <a:lvl2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2pPr>
            <a:lvl3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3pPr>
            <a:lvl4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4pPr>
            <a:lvl5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5pPr>
            <a:lvl6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6pPr>
            <a:lvl7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7pPr>
            <a:lvl8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8pPr>
            <a:lvl9pPr marL="0" marR="0" indent="0" algn="l" defTabSz="650474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65" b="1" i="0" u="none" strike="noStrike" cap="none" spc="0" baseline="0">
                <a:ln>
                  <a:noFill/>
                </a:ln>
                <a:solidFill>
                  <a:srgbClr val="1E1E8C"/>
                </a:solidFill>
                <a:uFillTx/>
                <a:latin typeface="+mn-lt"/>
                <a:ea typeface="+mn-ea"/>
                <a:cs typeface="+mn-cs"/>
                <a:sym typeface="Verdana"/>
              </a:defRPr>
            </a:lvl9pPr>
          </a:lstStyle>
          <a:p>
            <a:pPr defTabSz="570531">
              <a:defRPr/>
            </a:pPr>
            <a:endParaRPr lang="ru-RU" sz="1800" kern="0" dirty="0" smtClean="0">
              <a:solidFill>
                <a:srgbClr val="10069F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defTabSz="570531">
              <a:defRPr/>
            </a:pPr>
            <a:r>
              <a:rPr lang="ru-RU" sz="1800" kern="0" dirty="0">
                <a:solidFill>
                  <a:srgbClr val="10069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Преимущества программы семейная ипотека</a:t>
            </a:r>
          </a:p>
          <a:p>
            <a:pPr defTabSz="570531">
              <a:defRPr/>
            </a:pPr>
            <a:endParaRPr lang="ru-RU" sz="1800" kern="0" dirty="0">
              <a:solidFill>
                <a:srgbClr val="10069F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3536"/>
            <a:ext cx="2875934" cy="7830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0049" y="823536"/>
            <a:ext cx="985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 smtClean="0">
                <a:solidFill>
                  <a:srgbClr val="FA560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12 апреля 2019 года </a:t>
            </a:r>
            <a:r>
              <a:rPr lang="ru-RU" sz="1200" dirty="0">
                <a:solidFill>
                  <a:srgbClr val="001D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внесены </a:t>
            </a:r>
            <a:r>
              <a:rPr lang="ru-RU" sz="1200" dirty="0" smtClean="0">
                <a:solidFill>
                  <a:srgbClr val="001D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изменения</a:t>
            </a:r>
            <a:r>
              <a:rPr lang="ru-RU" sz="1200" dirty="0">
                <a:solidFill>
                  <a:srgbClr val="001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dirty="0" smtClean="0">
                <a:solidFill>
                  <a:srgbClr val="001D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1200" b="1" dirty="0">
                <a:solidFill>
                  <a:srgbClr val="001D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условия кредитования по Семейной </a:t>
            </a:r>
            <a:r>
              <a:rPr lang="ru-RU" sz="1200" b="1" dirty="0" smtClean="0">
                <a:solidFill>
                  <a:srgbClr val="001D9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ипотеке, в результате которых программа стала еще доступнее</a:t>
            </a:r>
            <a:endParaRPr lang="ru-RU" sz="1200" b="1" dirty="0">
              <a:solidFill>
                <a:srgbClr val="001D9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0314" y="6991229"/>
            <a:ext cx="702113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1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В рамках постановления Правительства Российской Федерации № 339 от 28 марта 2019 г 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489700" y="1657137"/>
            <a:ext cx="4287119" cy="5148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600"/>
              </a:spcAft>
            </a:pPr>
            <a:endParaRPr lang="ru-RU" alt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00766" y="1392210"/>
            <a:ext cx="2976215" cy="523220"/>
          </a:xfrm>
          <a:prstGeom prst="rect">
            <a:avLst/>
          </a:prstGeom>
          <a:solidFill>
            <a:srgbClr val="FA5601"/>
          </a:solidFill>
        </p:spPr>
        <p:txBody>
          <a:bodyPr wrap="square">
            <a:spAutoFit/>
          </a:bodyPr>
          <a:lstStyle/>
          <a:p>
            <a:pPr defTabSz="503789"/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Экономия по сравнению с классической ипотекой:</a:t>
            </a:r>
            <a:endParaRPr lang="en-US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199559"/>
              </p:ext>
            </p:extLst>
          </p:nvPr>
        </p:nvGraphicFramePr>
        <p:xfrm>
          <a:off x="130653" y="2306713"/>
          <a:ext cx="574542" cy="3646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5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460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Покупка на первичном рынке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vert="vert27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582261"/>
              </p:ext>
            </p:extLst>
          </p:nvPr>
        </p:nvGraphicFramePr>
        <p:xfrm>
          <a:off x="800766" y="2030712"/>
          <a:ext cx="8965535" cy="4101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69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3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50030">
                  <a:extLst>
                    <a:ext uri="{9D8B030D-6E8A-4147-A177-3AD203B41FA5}">
                      <a16:colId xmlns:a16="http://schemas.microsoft.com/office/drawing/2014/main" xmlns="" val="267731968"/>
                    </a:ext>
                  </a:extLst>
                </a:gridCol>
                <a:gridCol w="18500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2982"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ru-RU" sz="1400" b="1" dirty="0" smtClean="0">
                          <a:solidFill>
                            <a:srgbClr val="001D9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Сумма кредита</a:t>
                      </a:r>
                      <a:endParaRPr lang="ru-RU" sz="1400" b="1" dirty="0">
                        <a:solidFill>
                          <a:srgbClr val="001D98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ru-RU" sz="1400" b="1" dirty="0" smtClean="0">
                          <a:solidFill>
                            <a:srgbClr val="001D9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Срок кредитования,</a:t>
                      </a:r>
                      <a:r>
                        <a:rPr lang="ru-RU" sz="1400" b="1" baseline="0" dirty="0" smtClean="0">
                          <a:solidFill>
                            <a:srgbClr val="001D9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мес.</a:t>
                      </a:r>
                      <a:endParaRPr lang="ru-RU" sz="1400" b="1" dirty="0" smtClean="0">
                        <a:solidFill>
                          <a:srgbClr val="001D98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ru-RU" sz="1400" b="1" dirty="0" smtClean="0">
                          <a:solidFill>
                            <a:srgbClr val="001D9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Ставка,%*</a:t>
                      </a:r>
                      <a:r>
                        <a:rPr lang="en-US" sz="1400" b="1" dirty="0" smtClean="0">
                          <a:solidFill>
                            <a:srgbClr val="001D9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endParaRPr lang="ru-RU" sz="1400" b="1" dirty="0" smtClean="0">
                        <a:solidFill>
                          <a:srgbClr val="001D98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ru-RU" sz="1400" b="1" dirty="0" smtClean="0">
                          <a:solidFill>
                            <a:srgbClr val="001D9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Размер ежемесячного</a:t>
                      </a:r>
                      <a:r>
                        <a:rPr lang="ru-RU" sz="1400" b="1" baseline="0" dirty="0" smtClean="0">
                          <a:solidFill>
                            <a:srgbClr val="001D9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платежа, руб.</a:t>
                      </a:r>
                      <a:endParaRPr lang="ru-RU" sz="1400" b="1" dirty="0">
                        <a:solidFill>
                          <a:srgbClr val="001D98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buNone/>
                      </a:pPr>
                      <a:r>
                        <a:rPr lang="ru-RU" sz="1400" b="1" dirty="0" smtClean="0">
                          <a:solidFill>
                            <a:srgbClr val="001D98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Общая сумма выплат, руб.</a:t>
                      </a:r>
                      <a:endParaRPr lang="ru-RU" sz="1400" b="1" dirty="0">
                        <a:solidFill>
                          <a:srgbClr val="001D98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9194"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500 000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180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19 200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3 446 078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р.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4554"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500 000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180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8,8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25 202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4 528 830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р.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4554">
                <a:tc gridSpan="3">
                  <a:txBody>
                    <a:bodyPr/>
                    <a:lstStyle/>
                    <a:p>
                      <a:pPr marL="285750" marR="0" indent="-285750" algn="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 smtClean="0">
                          <a:solidFill>
                            <a:srgbClr val="FA560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Экономия:</a:t>
                      </a:r>
                      <a:endParaRPr lang="ru-RU" sz="1500" b="1" i="0" u="none" strike="noStrike" dirty="0">
                        <a:solidFill>
                          <a:srgbClr val="FA560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i="0" u="none" strike="noStrike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6 002</a:t>
                      </a: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44958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1 082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752</a:t>
                      </a: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р.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2" name="Прямоугольник 61"/>
          <p:cNvSpPr/>
          <p:nvPr/>
        </p:nvSpPr>
        <p:spPr>
          <a:xfrm>
            <a:off x="806247" y="6209396"/>
            <a:ext cx="67906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1D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При первоначальном взносе  -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95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22"/>
            <a:ext cx="10756900" cy="76013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900" y="2844740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2A238B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Благодарим за </a:t>
            </a:r>
            <a:r>
              <a:rPr lang="ru-RU" b="1" dirty="0">
                <a:solidFill>
                  <a:srgbClr val="2A238B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внимание</a:t>
            </a:r>
            <a:r>
              <a:rPr lang="ru-RU" b="1" dirty="0" smtClean="0">
                <a:solidFill>
                  <a:srgbClr val="2A238B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!</a:t>
            </a:r>
            <a:endParaRPr lang="ru-RU" b="1" dirty="0">
              <a:solidFill>
                <a:srgbClr val="2A238B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900" y="3244850"/>
            <a:ext cx="4267200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b="1" kern="900" dirty="0">
                <a:solidFill>
                  <a:srgbClr val="2A238B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Ваш </a:t>
            </a:r>
            <a:r>
              <a:rPr lang="ru-RU" sz="1600" b="1" kern="900" dirty="0" smtClean="0">
                <a:solidFill>
                  <a:srgbClr val="2A238B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Промсвязьбанк</a:t>
            </a:r>
          </a:p>
          <a:p>
            <a:pPr>
              <a:spcAft>
                <a:spcPts val="1000"/>
              </a:spcAft>
            </a:pPr>
            <a:r>
              <a:rPr lang="ru-RU" sz="1600" b="1" kern="900" dirty="0" smtClean="0">
                <a:solidFill>
                  <a:srgbClr val="2A238B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88003337890</a:t>
            </a:r>
            <a:r>
              <a:rPr lang="ru-RU" sz="1600" b="1" kern="900" dirty="0">
                <a:solidFill>
                  <a:srgbClr val="2A238B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/>
            </a:r>
            <a:br>
              <a:rPr lang="ru-RU" sz="1600" b="1" kern="900" dirty="0">
                <a:solidFill>
                  <a:srgbClr val="2A238B"/>
                </a:solidFill>
                <a:latin typeface="Myriad Pro" panose="020B0503030403020204" pitchFamily="34" charset="0"/>
                <a:cs typeface="Arial" panose="020B0604020202020204" pitchFamily="34" charset="0"/>
              </a:rPr>
            </a:br>
            <a:r>
              <a:rPr lang="en-US" sz="1600" b="1" kern="900" dirty="0">
                <a:solidFill>
                  <a:srgbClr val="2A238B"/>
                </a:solidFill>
                <a:latin typeface="Myriad Pro" panose="020B0503030403020204" pitchFamily="34" charset="0"/>
                <a:cs typeface="Arial" panose="020B0604020202020204" pitchFamily="34" charset="0"/>
                <a:hlinkClick r:id="rId4"/>
              </a:rPr>
              <a:t>https://www.psbank.ru</a:t>
            </a:r>
            <a:r>
              <a:rPr lang="en-US" sz="1600" b="1" kern="900" dirty="0" smtClean="0">
                <a:solidFill>
                  <a:srgbClr val="2A238B"/>
                </a:solidFill>
                <a:latin typeface="Myriad Pro" panose="020B0503030403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en-US" sz="1600" b="1" kern="900" dirty="0" smtClean="0">
              <a:solidFill>
                <a:srgbClr val="2A238B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r>
              <a:rPr lang="ru-RU" sz="1600" b="1" kern="900" dirty="0" smtClean="0">
                <a:solidFill>
                  <a:srgbClr val="2A238B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Ипотечный центр Волгоград</a:t>
            </a:r>
          </a:p>
          <a:p>
            <a:r>
              <a:rPr lang="ru-RU" sz="1600" b="1" kern="900" dirty="0" smtClean="0">
                <a:solidFill>
                  <a:srgbClr val="2A238B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8(8442) 999-000</a:t>
            </a:r>
          </a:p>
          <a:p>
            <a:r>
              <a:rPr lang="en-US" sz="1600" b="1" kern="900" dirty="0" smtClean="0">
                <a:solidFill>
                  <a:srgbClr val="2A238B"/>
                </a:solidFill>
                <a:latin typeface="Myriad Pro" panose="020B0503030403020204" pitchFamily="34" charset="0"/>
                <a:cs typeface="Arial" panose="020B0604020202020204" pitchFamily="34" charset="0"/>
                <a:hlinkClick r:id="rId5"/>
              </a:rPr>
              <a:t>ipoteka@volgograd.psbank.ru</a:t>
            </a:r>
            <a:endParaRPr lang="ru-RU" sz="1600" b="1" kern="900" dirty="0" smtClean="0">
              <a:solidFill>
                <a:srgbClr val="2A238B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endParaRPr lang="ru-RU" sz="1600" b="1" kern="900" dirty="0">
              <a:solidFill>
                <a:srgbClr val="2A238B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  <a:p>
            <a:r>
              <a:rPr lang="ru-RU" sz="1600" b="1" kern="900" dirty="0" smtClean="0">
                <a:solidFill>
                  <a:srgbClr val="2A238B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Руководитель Селезнева Анна</a:t>
            </a:r>
          </a:p>
          <a:p>
            <a:r>
              <a:rPr lang="ru-RU" sz="1600" b="1" kern="900" dirty="0" smtClean="0">
                <a:solidFill>
                  <a:srgbClr val="2A238B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8(904)77-44-560</a:t>
            </a:r>
            <a:endParaRPr lang="ru-RU" sz="1600" b="1" kern="900" dirty="0">
              <a:solidFill>
                <a:srgbClr val="2A238B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687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9893" tIns="59893" rIns="59893" bIns="59893" numCol="1" spcCol="38100" rtlCol="0" anchor="ctr">
        <a:spAutoFit/>
      </a:bodyPr>
      <a:lstStyle>
        <a:defPPr marL="0" marR="0" indent="0" algn="ctr" defTabSz="6891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9893" tIns="59893" rIns="59893" bIns="59893" numCol="1" spcCol="38100" rtlCol="0" anchor="ctr">
        <a:spAutoFit/>
      </a:bodyPr>
      <a:lstStyle>
        <a:defPPr marL="0" marR="0" indent="0" algn="ctr" defTabSz="68917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40136</TotalTime>
  <Words>513</Words>
  <Application>Microsoft Office PowerPoint</Application>
  <PresentationFormat>Произвольный</PresentationFormat>
  <Paragraphs>130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Arial</vt:lpstr>
      <vt:lpstr>Calibri</vt:lpstr>
      <vt:lpstr>Helvetica Neue Medium</vt:lpstr>
      <vt:lpstr>Helvetica Neue Thin</vt:lpstr>
      <vt:lpstr>Myriad Pro</vt:lpstr>
      <vt:lpstr>Myriad Pro Black</vt:lpstr>
      <vt:lpstr>Verdana</vt:lpstr>
      <vt:lpstr>Wingdings</vt:lpstr>
      <vt:lpstr>Office Theme</vt:lpstr>
      <vt:lpstr>White</vt:lpstr>
      <vt:lpstr>Важные изменения 2019 г.:  Государственная поддержка при покупке недвижимости через ипотечный кредит. Семейная ипотека по ставке 4,5%.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~2982406</dc:title>
  <dc:creator>timofeevael</dc:creator>
  <cp:lastModifiedBy>Teacher</cp:lastModifiedBy>
  <cp:revision>526</cp:revision>
  <cp:lastPrinted>2019-12-18T11:30:11Z</cp:lastPrinted>
  <dcterms:created xsi:type="dcterms:W3CDTF">2018-02-14T15:22:45Z</dcterms:created>
  <dcterms:modified xsi:type="dcterms:W3CDTF">2019-12-18T11:30:15Z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2018-01-29T00:00:00Z</vt:filetime>
  </property>
  <property fmtid="{D5CDD505-2E9C-101B-9397-08002B2CF9AE}" pid="3" name="Creator">
    <vt:lpwstr>PDFCreator 2.1.0.0</vt:lpwstr>
  </property>
  <property fmtid="{D5CDD505-2E9C-101B-9397-08002B2CF9AE}" pid="4" name="LastSaved">
    <vt:filetime>2018-02-14T00:00:00Z</vt:filetime>
  </property>
</Properties>
</file>