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4"/>
  </p:notesMasterIdLst>
  <p:sldIdLst>
    <p:sldId id="256" r:id="rId2"/>
    <p:sldId id="260" r:id="rId3"/>
    <p:sldId id="262" r:id="rId4"/>
    <p:sldId id="263" r:id="rId5"/>
    <p:sldId id="264" r:id="rId6"/>
    <p:sldId id="266" r:id="rId7"/>
    <p:sldId id="273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6" autoAdjust="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svg"/><Relationship Id="rId1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svg"/><Relationship Id="rId1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0CFA4-379E-4ED6-88FE-3E3FD8F2D91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ru-RU"/>
        </a:p>
      </dgm:t>
    </dgm:pt>
    <dgm:pt modelId="{9A74E81C-83BB-4E14-9BC9-3038ED36EED7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b="1" i="0" dirty="0"/>
            <a:t>НЕТ ОТЧЕТОВ</a:t>
          </a:r>
          <a:br>
            <a:rPr lang="ru-RU" b="1" i="0" dirty="0"/>
          </a:br>
          <a:r>
            <a:rPr lang="ru-RU" b="1" i="0" dirty="0"/>
            <a:t>И ДЕКЛАРАЦИЙ</a:t>
          </a:r>
          <a:endParaRPr lang="ru-RU" dirty="0"/>
        </a:p>
      </dgm:t>
    </dgm:pt>
    <dgm:pt modelId="{C736F0B5-9F11-4C6D-9C7C-382B8D3CAFEA}" type="parTrans" cxnId="{903E0EA3-2AA1-401D-A8EB-97F015789787}">
      <dgm:prSet/>
      <dgm:spPr/>
      <dgm:t>
        <a:bodyPr/>
        <a:lstStyle/>
        <a:p>
          <a:endParaRPr lang="ru-RU"/>
        </a:p>
      </dgm:t>
    </dgm:pt>
    <dgm:pt modelId="{960329E0-83BF-4713-A11D-BE1346C1EA61}" type="sibTrans" cxnId="{903E0EA3-2AA1-401D-A8EB-97F015789787}">
      <dgm:prSet/>
      <dgm:spPr/>
      <dgm:t>
        <a:bodyPr/>
        <a:lstStyle/>
        <a:p>
          <a:endParaRPr lang="ru-RU"/>
        </a:p>
      </dgm:t>
    </dgm:pt>
    <dgm:pt modelId="{CC374740-066C-4513-B6EA-5D40C88A6012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/>
            <a:t>Декларацию представлять не нужно. Учет доходов ведется автоматически в мобильном приложении</a:t>
          </a:r>
          <a:endParaRPr lang="ru-RU" dirty="0"/>
        </a:p>
      </dgm:t>
    </dgm:pt>
    <dgm:pt modelId="{3A910CF6-6258-49AF-93F5-A093AD52EBC0}" type="parTrans" cxnId="{698CCC56-8753-465F-9486-783B3B731372}">
      <dgm:prSet/>
      <dgm:spPr/>
      <dgm:t>
        <a:bodyPr/>
        <a:lstStyle/>
        <a:p>
          <a:endParaRPr lang="ru-RU"/>
        </a:p>
      </dgm:t>
    </dgm:pt>
    <dgm:pt modelId="{C1F0F155-9880-465D-9691-A1A0C7236C7C}" type="sibTrans" cxnId="{698CCC56-8753-465F-9486-783B3B731372}">
      <dgm:prSet/>
      <dgm:spPr/>
      <dgm:t>
        <a:bodyPr/>
        <a:lstStyle/>
        <a:p>
          <a:endParaRPr lang="ru-RU"/>
        </a:p>
      </dgm:t>
    </dgm:pt>
    <dgm:pt modelId="{5DE69862-6D03-4846-BE6D-F0189F8DC930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b="1" i="0" dirty="0"/>
            <a:t>ЧЕК ФОРМИРУЕТСЯ</a:t>
          </a:r>
          <a:br>
            <a:rPr lang="ru-RU" b="1" i="0" dirty="0"/>
          </a:br>
          <a:r>
            <a:rPr lang="ru-RU" b="1" i="0" dirty="0"/>
            <a:t>В ПРИЛОЖЕНИИ</a:t>
          </a:r>
          <a:endParaRPr lang="ru-RU" dirty="0"/>
        </a:p>
      </dgm:t>
    </dgm:pt>
    <dgm:pt modelId="{6039B497-03D2-4164-8D28-4FA31C7B606E}" type="parTrans" cxnId="{CCAC53C2-AB5D-4DB1-B3C5-878661D5B11D}">
      <dgm:prSet/>
      <dgm:spPr/>
      <dgm:t>
        <a:bodyPr/>
        <a:lstStyle/>
        <a:p>
          <a:endParaRPr lang="ru-RU"/>
        </a:p>
      </dgm:t>
    </dgm:pt>
    <dgm:pt modelId="{4DA27794-9D8B-4D25-9B02-80FED2C4F684}" type="sibTrans" cxnId="{CCAC53C2-AB5D-4DB1-B3C5-878661D5B11D}">
      <dgm:prSet/>
      <dgm:spPr/>
      <dgm:t>
        <a:bodyPr/>
        <a:lstStyle/>
        <a:p>
          <a:endParaRPr lang="ru-RU"/>
        </a:p>
      </dgm:t>
    </dgm:pt>
    <dgm:pt modelId="{D18077AA-AD64-48D4-8757-C70549AACB3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/>
            <a:t>Не надо покупать ККТ. Чек можно сформировать в мобильном приложении «Мой налог»</a:t>
          </a:r>
          <a:endParaRPr lang="ru-RU" dirty="0"/>
        </a:p>
      </dgm:t>
    </dgm:pt>
    <dgm:pt modelId="{936E259B-964E-4D44-B9ED-4590316983E1}" type="parTrans" cxnId="{5B2AA7E9-F4C7-43C4-B697-251EE8D0A866}">
      <dgm:prSet/>
      <dgm:spPr/>
      <dgm:t>
        <a:bodyPr/>
        <a:lstStyle/>
        <a:p>
          <a:endParaRPr lang="ru-RU"/>
        </a:p>
      </dgm:t>
    </dgm:pt>
    <dgm:pt modelId="{DA698595-3C92-4764-A8C0-DEEAC49759ED}" type="sibTrans" cxnId="{5B2AA7E9-F4C7-43C4-B697-251EE8D0A866}">
      <dgm:prSet/>
      <dgm:spPr/>
      <dgm:t>
        <a:bodyPr/>
        <a:lstStyle/>
        <a:p>
          <a:endParaRPr lang="ru-RU"/>
        </a:p>
      </dgm:t>
    </dgm:pt>
    <dgm:pt modelId="{8EE48A0C-C80B-4E35-BB24-6F625AAF0E67}" type="pres">
      <dgm:prSet presAssocID="{B330CFA4-379E-4ED6-88FE-3E3FD8F2D91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909D5-DCA2-4736-B190-85CB4769C278}" type="pres">
      <dgm:prSet presAssocID="{9A74E81C-83BB-4E14-9BC9-3038ED36EED7}" presName="compNode" presStyleCnt="0"/>
      <dgm:spPr/>
    </dgm:pt>
    <dgm:pt modelId="{4509D952-D5A6-4ACB-9DA7-1FA6DA28FCFC}" type="pres">
      <dgm:prSet presAssocID="{9A74E81C-83BB-4E14-9BC9-3038ED36EED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39330E73-6034-4812-8ABA-DB37CFFDD9AD}" type="pres">
      <dgm:prSet presAssocID="{9A74E81C-83BB-4E14-9BC9-3038ED36EED7}" presName="iconSpace" presStyleCnt="0"/>
      <dgm:spPr/>
    </dgm:pt>
    <dgm:pt modelId="{E7966F38-9FCD-4DF0-BE1B-9BEC38E9D245}" type="pres">
      <dgm:prSet presAssocID="{9A74E81C-83BB-4E14-9BC9-3038ED36EED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104A50D-B901-4B0F-ACC4-29E87C3AD67C}" type="pres">
      <dgm:prSet presAssocID="{9A74E81C-83BB-4E14-9BC9-3038ED36EED7}" presName="txSpace" presStyleCnt="0"/>
      <dgm:spPr/>
    </dgm:pt>
    <dgm:pt modelId="{0F6C7E17-D503-4A31-9B46-2E07CD59A6E8}" type="pres">
      <dgm:prSet presAssocID="{9A74E81C-83BB-4E14-9BC9-3038ED36EED7}" presName="desTx" presStyleLbl="revTx" presStyleIdx="1" presStyleCnt="4">
        <dgm:presLayoutVars/>
      </dgm:prSet>
      <dgm:spPr/>
      <dgm:t>
        <a:bodyPr/>
        <a:lstStyle/>
        <a:p>
          <a:endParaRPr lang="ru-RU"/>
        </a:p>
      </dgm:t>
    </dgm:pt>
    <dgm:pt modelId="{FA4A18D3-AD67-43AC-9BFD-EA1594FBEA30}" type="pres">
      <dgm:prSet presAssocID="{960329E0-83BF-4713-A11D-BE1346C1EA61}" presName="sibTrans" presStyleCnt="0"/>
      <dgm:spPr/>
    </dgm:pt>
    <dgm:pt modelId="{5F19D923-D1AE-43DD-8089-884309294C24}" type="pres">
      <dgm:prSet presAssocID="{5DE69862-6D03-4846-BE6D-F0189F8DC930}" presName="compNode" presStyleCnt="0"/>
      <dgm:spPr/>
    </dgm:pt>
    <dgm:pt modelId="{28A4E538-8EAC-4AA2-B549-636789AFFE33}" type="pres">
      <dgm:prSet presAssocID="{5DE69862-6D03-4846-BE6D-F0189F8DC930}" presName="iconRect" presStyleLbl="node1" presStyleIdx="1" presStyleCnt="2" custLinFactNeighborX="-548" custLinFactNeighborY="-1329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Документ"/>
        </a:ext>
      </dgm:extLst>
    </dgm:pt>
    <dgm:pt modelId="{16BE706A-6024-40B4-A51B-0C8FB73C780C}" type="pres">
      <dgm:prSet presAssocID="{5DE69862-6D03-4846-BE6D-F0189F8DC930}" presName="iconSpace" presStyleCnt="0"/>
      <dgm:spPr/>
    </dgm:pt>
    <dgm:pt modelId="{285272A3-396C-41E2-BBAD-4A690CBF00C1}" type="pres">
      <dgm:prSet presAssocID="{5DE69862-6D03-4846-BE6D-F0189F8DC930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5283440-609C-4316-B3BD-5AB935B99F32}" type="pres">
      <dgm:prSet presAssocID="{5DE69862-6D03-4846-BE6D-F0189F8DC930}" presName="txSpace" presStyleCnt="0"/>
      <dgm:spPr/>
    </dgm:pt>
    <dgm:pt modelId="{83748188-78CD-4E54-91A0-08126323023E}" type="pres">
      <dgm:prSet presAssocID="{5DE69862-6D03-4846-BE6D-F0189F8DC930}" presName="desTx" presStyleLbl="revTx" presStyleIdx="3" presStyleCnt="4">
        <dgm:presLayoutVars/>
      </dgm:prSet>
      <dgm:spPr/>
      <dgm:t>
        <a:bodyPr/>
        <a:lstStyle/>
        <a:p>
          <a:endParaRPr lang="ru-RU"/>
        </a:p>
      </dgm:t>
    </dgm:pt>
  </dgm:ptLst>
  <dgm:cxnLst>
    <dgm:cxn modelId="{A6E43335-07CC-404C-8096-1B30F0492AD9}" type="presOf" srcId="{B330CFA4-379E-4ED6-88FE-3E3FD8F2D911}" destId="{8EE48A0C-C80B-4E35-BB24-6F625AAF0E67}" srcOrd="0" destOrd="0" presId="urn:microsoft.com/office/officeart/2018/5/layout/CenteredIconLabelDescriptionList"/>
    <dgm:cxn modelId="{6989D8E2-87BC-4A92-A213-4C41226DDEC0}" type="presOf" srcId="{D18077AA-AD64-48D4-8757-C70549AACB3E}" destId="{83748188-78CD-4E54-91A0-08126323023E}" srcOrd="0" destOrd="0" presId="urn:microsoft.com/office/officeart/2018/5/layout/CenteredIconLabelDescriptionList"/>
    <dgm:cxn modelId="{5B2AA7E9-F4C7-43C4-B697-251EE8D0A866}" srcId="{5DE69862-6D03-4846-BE6D-F0189F8DC930}" destId="{D18077AA-AD64-48D4-8757-C70549AACB3E}" srcOrd="0" destOrd="0" parTransId="{936E259B-964E-4D44-B9ED-4590316983E1}" sibTransId="{DA698595-3C92-4764-A8C0-DEEAC49759ED}"/>
    <dgm:cxn modelId="{133C1E6A-4678-4030-B0EE-CC5E9E4C16DF}" type="presOf" srcId="{5DE69862-6D03-4846-BE6D-F0189F8DC930}" destId="{285272A3-396C-41E2-BBAD-4A690CBF00C1}" srcOrd="0" destOrd="0" presId="urn:microsoft.com/office/officeart/2018/5/layout/CenteredIconLabelDescriptionList"/>
    <dgm:cxn modelId="{0C470FD7-0982-48E7-B20A-20C34695B184}" type="presOf" srcId="{9A74E81C-83BB-4E14-9BC9-3038ED36EED7}" destId="{E7966F38-9FCD-4DF0-BE1B-9BEC38E9D245}" srcOrd="0" destOrd="0" presId="urn:microsoft.com/office/officeart/2018/5/layout/CenteredIconLabelDescriptionList"/>
    <dgm:cxn modelId="{CCAC53C2-AB5D-4DB1-B3C5-878661D5B11D}" srcId="{B330CFA4-379E-4ED6-88FE-3E3FD8F2D911}" destId="{5DE69862-6D03-4846-BE6D-F0189F8DC930}" srcOrd="1" destOrd="0" parTransId="{6039B497-03D2-4164-8D28-4FA31C7B606E}" sibTransId="{4DA27794-9D8B-4D25-9B02-80FED2C4F684}"/>
    <dgm:cxn modelId="{89FE9E10-D68E-4B80-B3FB-B7A3626A1AE3}" type="presOf" srcId="{CC374740-066C-4513-B6EA-5D40C88A6012}" destId="{0F6C7E17-D503-4A31-9B46-2E07CD59A6E8}" srcOrd="0" destOrd="0" presId="urn:microsoft.com/office/officeart/2018/5/layout/CenteredIconLabelDescriptionList"/>
    <dgm:cxn modelId="{698CCC56-8753-465F-9486-783B3B731372}" srcId="{9A74E81C-83BB-4E14-9BC9-3038ED36EED7}" destId="{CC374740-066C-4513-B6EA-5D40C88A6012}" srcOrd="0" destOrd="0" parTransId="{3A910CF6-6258-49AF-93F5-A093AD52EBC0}" sibTransId="{C1F0F155-9880-465D-9691-A1A0C7236C7C}"/>
    <dgm:cxn modelId="{903E0EA3-2AA1-401D-A8EB-97F015789787}" srcId="{B330CFA4-379E-4ED6-88FE-3E3FD8F2D911}" destId="{9A74E81C-83BB-4E14-9BC9-3038ED36EED7}" srcOrd="0" destOrd="0" parTransId="{C736F0B5-9F11-4C6D-9C7C-382B8D3CAFEA}" sibTransId="{960329E0-83BF-4713-A11D-BE1346C1EA61}"/>
    <dgm:cxn modelId="{FABF4A69-583E-45EF-AFAE-1065C6594477}" type="presParOf" srcId="{8EE48A0C-C80B-4E35-BB24-6F625AAF0E67}" destId="{356909D5-DCA2-4736-B190-85CB4769C278}" srcOrd="0" destOrd="0" presId="urn:microsoft.com/office/officeart/2018/5/layout/CenteredIconLabelDescriptionList"/>
    <dgm:cxn modelId="{7CFDD62F-4618-4429-A619-82FD858AC9A5}" type="presParOf" srcId="{356909D5-DCA2-4736-B190-85CB4769C278}" destId="{4509D952-D5A6-4ACB-9DA7-1FA6DA28FCFC}" srcOrd="0" destOrd="0" presId="urn:microsoft.com/office/officeart/2018/5/layout/CenteredIconLabelDescriptionList"/>
    <dgm:cxn modelId="{D05B6DDD-A95A-4D1D-B395-926CF45EA722}" type="presParOf" srcId="{356909D5-DCA2-4736-B190-85CB4769C278}" destId="{39330E73-6034-4812-8ABA-DB37CFFDD9AD}" srcOrd="1" destOrd="0" presId="urn:microsoft.com/office/officeart/2018/5/layout/CenteredIconLabelDescriptionList"/>
    <dgm:cxn modelId="{45BB2B83-1E25-4F08-B0E0-BE396D7AFF15}" type="presParOf" srcId="{356909D5-DCA2-4736-B190-85CB4769C278}" destId="{E7966F38-9FCD-4DF0-BE1B-9BEC38E9D245}" srcOrd="2" destOrd="0" presId="urn:microsoft.com/office/officeart/2018/5/layout/CenteredIconLabelDescriptionList"/>
    <dgm:cxn modelId="{CC34F327-83F2-4440-979E-92075C5397D8}" type="presParOf" srcId="{356909D5-DCA2-4736-B190-85CB4769C278}" destId="{C104A50D-B901-4B0F-ACC4-29E87C3AD67C}" srcOrd="3" destOrd="0" presId="urn:microsoft.com/office/officeart/2018/5/layout/CenteredIconLabelDescriptionList"/>
    <dgm:cxn modelId="{0EF1D941-D263-494C-9D3E-162C23A802A3}" type="presParOf" srcId="{356909D5-DCA2-4736-B190-85CB4769C278}" destId="{0F6C7E17-D503-4A31-9B46-2E07CD59A6E8}" srcOrd="4" destOrd="0" presId="urn:microsoft.com/office/officeart/2018/5/layout/CenteredIconLabelDescriptionList"/>
    <dgm:cxn modelId="{9BF204E2-0E67-4B25-AB06-A0FD2FC5C0B4}" type="presParOf" srcId="{8EE48A0C-C80B-4E35-BB24-6F625AAF0E67}" destId="{FA4A18D3-AD67-43AC-9BFD-EA1594FBEA30}" srcOrd="1" destOrd="0" presId="urn:microsoft.com/office/officeart/2018/5/layout/CenteredIconLabelDescriptionList"/>
    <dgm:cxn modelId="{E08C466F-19AD-4FC7-9207-7D524D90FF17}" type="presParOf" srcId="{8EE48A0C-C80B-4E35-BB24-6F625AAF0E67}" destId="{5F19D923-D1AE-43DD-8089-884309294C24}" srcOrd="2" destOrd="0" presId="urn:microsoft.com/office/officeart/2018/5/layout/CenteredIconLabelDescriptionList"/>
    <dgm:cxn modelId="{76A558B4-9C24-40CB-BF7D-BAD298F18D66}" type="presParOf" srcId="{5F19D923-D1AE-43DD-8089-884309294C24}" destId="{28A4E538-8EAC-4AA2-B549-636789AFFE33}" srcOrd="0" destOrd="0" presId="urn:microsoft.com/office/officeart/2018/5/layout/CenteredIconLabelDescriptionList"/>
    <dgm:cxn modelId="{EA59EBC7-7135-4B2E-BAA5-2129831C42A5}" type="presParOf" srcId="{5F19D923-D1AE-43DD-8089-884309294C24}" destId="{16BE706A-6024-40B4-A51B-0C8FB73C780C}" srcOrd="1" destOrd="0" presId="urn:microsoft.com/office/officeart/2018/5/layout/CenteredIconLabelDescriptionList"/>
    <dgm:cxn modelId="{B7A75B5D-D9A3-4D4A-A988-7105650B817B}" type="presParOf" srcId="{5F19D923-D1AE-43DD-8089-884309294C24}" destId="{285272A3-396C-41E2-BBAD-4A690CBF00C1}" srcOrd="2" destOrd="0" presId="urn:microsoft.com/office/officeart/2018/5/layout/CenteredIconLabelDescriptionList"/>
    <dgm:cxn modelId="{CB3E4258-6C54-44FA-93D1-0DCCEDE4225D}" type="presParOf" srcId="{5F19D923-D1AE-43DD-8089-884309294C24}" destId="{25283440-609C-4316-B3BD-5AB935B99F32}" srcOrd="3" destOrd="0" presId="urn:microsoft.com/office/officeart/2018/5/layout/CenteredIconLabelDescriptionList"/>
    <dgm:cxn modelId="{936AB91D-5F8D-44FE-AE76-784AAD20C092}" type="presParOf" srcId="{5F19D923-D1AE-43DD-8089-884309294C24}" destId="{83748188-78CD-4E54-91A0-08126323023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CDB7B-9A49-4387-A668-A60FCAF3C33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ru-RU"/>
        </a:p>
      </dgm:t>
    </dgm:pt>
    <dgm:pt modelId="{22219C37-5678-45AE-8420-5F2AC2778F96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b="1" i="0" dirty="0"/>
            <a:t>МОЖНО НЕ ПЛАТИТЬ</a:t>
          </a:r>
          <a:br>
            <a:rPr lang="ru-RU" b="1" i="0" dirty="0"/>
          </a:br>
          <a:r>
            <a:rPr lang="ru-RU" b="1" i="0" dirty="0"/>
            <a:t>СТРАХОВЫЕ ВЗНОСЫ</a:t>
          </a:r>
          <a:endParaRPr lang="ru-RU" dirty="0"/>
        </a:p>
      </dgm:t>
    </dgm:pt>
    <dgm:pt modelId="{C74C69F7-5B36-4D09-A04A-A64ACA9A6F25}" type="parTrans" cxnId="{6C414366-A779-45E7-B916-E9D75F7DE918}">
      <dgm:prSet/>
      <dgm:spPr/>
      <dgm:t>
        <a:bodyPr/>
        <a:lstStyle/>
        <a:p>
          <a:endParaRPr lang="ru-RU"/>
        </a:p>
      </dgm:t>
    </dgm:pt>
    <dgm:pt modelId="{0B315536-5A92-42F3-9795-403133F8C4F9}" type="sibTrans" cxnId="{6C414366-A779-45E7-B916-E9D75F7DE918}">
      <dgm:prSet/>
      <dgm:spPr/>
      <dgm:t>
        <a:bodyPr/>
        <a:lstStyle/>
        <a:p>
          <a:endParaRPr lang="ru-RU"/>
        </a:p>
      </dgm:t>
    </dgm:pt>
    <dgm:pt modelId="{4D10315E-DF96-479B-9D62-3EEF50938572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/>
            <a:t>Отсутствует обязанность по уплате фиксированных взносов на пенсионное страхование. Пенсионное страхование осуществляется в добровольном порядке</a:t>
          </a:r>
          <a:endParaRPr lang="ru-RU" dirty="0"/>
        </a:p>
      </dgm:t>
    </dgm:pt>
    <dgm:pt modelId="{1B92FA34-8E65-4558-A1FD-F0EF50E3681C}" type="parTrans" cxnId="{01ED9221-BF11-4B82-A4E6-7B6946394418}">
      <dgm:prSet/>
      <dgm:spPr/>
      <dgm:t>
        <a:bodyPr/>
        <a:lstStyle/>
        <a:p>
          <a:endParaRPr lang="ru-RU"/>
        </a:p>
      </dgm:t>
    </dgm:pt>
    <dgm:pt modelId="{B85F1861-B778-4CF8-8329-FF3100D70C71}" type="sibTrans" cxnId="{01ED9221-BF11-4B82-A4E6-7B6946394418}">
      <dgm:prSet/>
      <dgm:spPr/>
      <dgm:t>
        <a:bodyPr/>
        <a:lstStyle/>
        <a:p>
          <a:endParaRPr lang="ru-RU"/>
        </a:p>
      </dgm:t>
    </dgm:pt>
    <dgm:pt modelId="{334FC54E-BD51-4A89-87C8-A3F07D17D619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b="1" i="0" dirty="0"/>
            <a:t>ЛЕГАЛЬНАЯ РАБОТА</a:t>
          </a:r>
          <a:br>
            <a:rPr lang="ru-RU" b="1" i="0" dirty="0"/>
          </a:br>
          <a:r>
            <a:rPr lang="ru-RU" b="1" i="0" dirty="0"/>
            <a:t>БЕЗ СТАТУСА ИП</a:t>
          </a:r>
          <a:endParaRPr lang="ru-RU" dirty="0"/>
        </a:p>
      </dgm:t>
    </dgm:pt>
    <dgm:pt modelId="{7C5D350E-C84B-46AC-ACBC-765373F099A5}" type="parTrans" cxnId="{055C7DA2-0E87-4AF3-8AB9-8A3660AE5060}">
      <dgm:prSet/>
      <dgm:spPr/>
      <dgm:t>
        <a:bodyPr/>
        <a:lstStyle/>
        <a:p>
          <a:endParaRPr lang="ru-RU"/>
        </a:p>
      </dgm:t>
    </dgm:pt>
    <dgm:pt modelId="{5BDF010D-8722-4B72-9839-57548CE8B7F6}" type="sibTrans" cxnId="{055C7DA2-0E87-4AF3-8AB9-8A3660AE5060}">
      <dgm:prSet/>
      <dgm:spPr/>
      <dgm:t>
        <a:bodyPr/>
        <a:lstStyle/>
        <a:p>
          <a:endParaRPr lang="ru-RU"/>
        </a:p>
      </dgm:t>
    </dgm:pt>
    <dgm:pt modelId="{EACB27E7-9769-4775-BAB9-5847033A89A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0" i="0" dirty="0"/>
            <a:t>Можно работать без регистрации в качестве ИП. Доход подтверждается справкой из приложения</a:t>
          </a:r>
          <a:endParaRPr lang="ru-RU" dirty="0"/>
        </a:p>
      </dgm:t>
    </dgm:pt>
    <dgm:pt modelId="{383F1245-2917-46C7-A1FD-A6218F64672A}" type="parTrans" cxnId="{0BCD565C-968B-428F-8F11-0D69EA120687}">
      <dgm:prSet/>
      <dgm:spPr/>
      <dgm:t>
        <a:bodyPr/>
        <a:lstStyle/>
        <a:p>
          <a:endParaRPr lang="ru-RU"/>
        </a:p>
      </dgm:t>
    </dgm:pt>
    <dgm:pt modelId="{74B22800-5054-4E5A-828F-24D8F9729B35}" type="sibTrans" cxnId="{0BCD565C-968B-428F-8F11-0D69EA120687}">
      <dgm:prSet/>
      <dgm:spPr/>
      <dgm:t>
        <a:bodyPr/>
        <a:lstStyle/>
        <a:p>
          <a:endParaRPr lang="ru-RU"/>
        </a:p>
      </dgm:t>
    </dgm:pt>
    <dgm:pt modelId="{B702F788-EB9E-432C-86F4-BD4BAA3E357C}" type="pres">
      <dgm:prSet presAssocID="{5FECDB7B-9A49-4387-A668-A60FCAF3C33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69B59-08B2-4277-AE03-4A84444DD7B5}" type="pres">
      <dgm:prSet presAssocID="{22219C37-5678-45AE-8420-5F2AC2778F96}" presName="compNode" presStyleCnt="0"/>
      <dgm:spPr/>
    </dgm:pt>
    <dgm:pt modelId="{74E2D6DE-D997-49BD-AE7D-87912C23E376}" type="pres">
      <dgm:prSet presAssocID="{22219C37-5678-45AE-8420-5F2AC2778F96}" presName="iconRect" presStyleLbl="node1" presStyleIdx="0" presStyleCnt="2" custLinFactNeighborX="64995" custLinFactNeighborY="-31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Доллар"/>
        </a:ext>
      </dgm:extLst>
    </dgm:pt>
    <dgm:pt modelId="{2A0CD7AA-FCCA-4852-A048-B6454003A596}" type="pres">
      <dgm:prSet presAssocID="{22219C37-5678-45AE-8420-5F2AC2778F96}" presName="iconSpace" presStyleCnt="0"/>
      <dgm:spPr/>
    </dgm:pt>
    <dgm:pt modelId="{52E73211-584E-48C9-B0D8-884D3FCD24C8}" type="pres">
      <dgm:prSet presAssocID="{22219C37-5678-45AE-8420-5F2AC2778F96}" presName="parTx" presStyleLbl="revTx" presStyleIdx="0" presStyleCnt="4" custLinFactNeighborX="-529" custLinFactNeighborY="210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EDA8365-04B1-4EDD-9830-61C92AFB7AE9}" type="pres">
      <dgm:prSet presAssocID="{22219C37-5678-45AE-8420-5F2AC2778F96}" presName="txSpace" presStyleCnt="0"/>
      <dgm:spPr/>
    </dgm:pt>
    <dgm:pt modelId="{2C76A0A3-5495-4B05-B702-DBCB28B7156E}" type="pres">
      <dgm:prSet presAssocID="{22219C37-5678-45AE-8420-5F2AC2778F96}" presName="desTx" presStyleLbl="revTx" presStyleIdx="1" presStyleCnt="4">
        <dgm:presLayoutVars/>
      </dgm:prSet>
      <dgm:spPr/>
      <dgm:t>
        <a:bodyPr/>
        <a:lstStyle/>
        <a:p>
          <a:endParaRPr lang="ru-RU"/>
        </a:p>
      </dgm:t>
    </dgm:pt>
    <dgm:pt modelId="{7B04C7EA-961E-41E2-AB67-4AD408C308F0}" type="pres">
      <dgm:prSet presAssocID="{0B315536-5A92-42F3-9795-403133F8C4F9}" presName="sibTrans" presStyleCnt="0"/>
      <dgm:spPr/>
    </dgm:pt>
    <dgm:pt modelId="{28EBDB61-C8B5-489B-9906-BD49EA457228}" type="pres">
      <dgm:prSet presAssocID="{334FC54E-BD51-4A89-87C8-A3F07D17D619}" presName="compNode" presStyleCnt="0"/>
      <dgm:spPr/>
    </dgm:pt>
    <dgm:pt modelId="{A770E690-50FF-4A06-98AB-4483AC063169}" type="pres">
      <dgm:prSet presAssocID="{334FC54E-BD51-4A89-87C8-A3F07D17D619}" presName="iconRect" presStyleLbl="node1" presStyleIdx="1" presStyleCnt="2" custLinFactNeighborX="-3079" custLinFactNeighborY="77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варщик"/>
        </a:ext>
      </dgm:extLst>
    </dgm:pt>
    <dgm:pt modelId="{44CC05B2-7D03-4192-A283-25C5CE74C954}" type="pres">
      <dgm:prSet presAssocID="{334FC54E-BD51-4A89-87C8-A3F07D17D619}" presName="iconSpace" presStyleCnt="0"/>
      <dgm:spPr/>
    </dgm:pt>
    <dgm:pt modelId="{4CF20EF0-D516-4A10-9EF9-56C9FB46C922}" type="pres">
      <dgm:prSet presAssocID="{334FC54E-BD51-4A89-87C8-A3F07D17D619}" presName="parTx" presStyleLbl="revTx" presStyleIdx="2" presStyleCnt="4" custLinFactNeighborX="-10160" custLinFactNeighborY="-83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F3D3548-021D-403F-8E4D-54B627C963A3}" type="pres">
      <dgm:prSet presAssocID="{334FC54E-BD51-4A89-87C8-A3F07D17D619}" presName="txSpace" presStyleCnt="0"/>
      <dgm:spPr/>
    </dgm:pt>
    <dgm:pt modelId="{97658AC9-48C1-4625-B8FE-F1630532AC8A}" type="pres">
      <dgm:prSet presAssocID="{334FC54E-BD51-4A89-87C8-A3F07D17D619}" presName="desTx" presStyleLbl="revTx" presStyleIdx="3" presStyleCnt="4" custLinFactNeighborX="-11334" custLinFactNeighborY="-3072">
        <dgm:presLayoutVars/>
      </dgm:prSet>
      <dgm:spPr/>
      <dgm:t>
        <a:bodyPr/>
        <a:lstStyle/>
        <a:p>
          <a:endParaRPr lang="ru-RU"/>
        </a:p>
      </dgm:t>
    </dgm:pt>
  </dgm:ptLst>
  <dgm:cxnLst>
    <dgm:cxn modelId="{7AA647B1-F26F-4EA4-BE24-6DE81E387F6D}" type="presOf" srcId="{5FECDB7B-9A49-4387-A668-A60FCAF3C338}" destId="{B702F788-EB9E-432C-86F4-BD4BAA3E357C}" srcOrd="0" destOrd="0" presId="urn:microsoft.com/office/officeart/2018/2/layout/IconLabelDescriptionList"/>
    <dgm:cxn modelId="{8BF6C5F2-687C-4491-A1EC-0ECF2239B931}" type="presOf" srcId="{4D10315E-DF96-479B-9D62-3EEF50938572}" destId="{2C76A0A3-5495-4B05-B702-DBCB28B7156E}" srcOrd="0" destOrd="0" presId="urn:microsoft.com/office/officeart/2018/2/layout/IconLabelDescriptionList"/>
    <dgm:cxn modelId="{6C414366-A779-45E7-B916-E9D75F7DE918}" srcId="{5FECDB7B-9A49-4387-A668-A60FCAF3C338}" destId="{22219C37-5678-45AE-8420-5F2AC2778F96}" srcOrd="0" destOrd="0" parTransId="{C74C69F7-5B36-4D09-A04A-A64ACA9A6F25}" sibTransId="{0B315536-5A92-42F3-9795-403133F8C4F9}"/>
    <dgm:cxn modelId="{6BE209BC-BAA1-4FC4-9A22-DE9640B1D038}" type="presOf" srcId="{EACB27E7-9769-4775-BAB9-5847033A89A9}" destId="{97658AC9-48C1-4625-B8FE-F1630532AC8A}" srcOrd="0" destOrd="0" presId="urn:microsoft.com/office/officeart/2018/2/layout/IconLabelDescriptionList"/>
    <dgm:cxn modelId="{AFFB0C4B-3EC7-4A62-912E-8C5D7E58D54A}" type="presOf" srcId="{22219C37-5678-45AE-8420-5F2AC2778F96}" destId="{52E73211-584E-48C9-B0D8-884D3FCD24C8}" srcOrd="0" destOrd="0" presId="urn:microsoft.com/office/officeart/2018/2/layout/IconLabelDescriptionList"/>
    <dgm:cxn modelId="{0BCD565C-968B-428F-8F11-0D69EA120687}" srcId="{334FC54E-BD51-4A89-87C8-A3F07D17D619}" destId="{EACB27E7-9769-4775-BAB9-5847033A89A9}" srcOrd="0" destOrd="0" parTransId="{383F1245-2917-46C7-A1FD-A6218F64672A}" sibTransId="{74B22800-5054-4E5A-828F-24D8F9729B35}"/>
    <dgm:cxn modelId="{3934280C-5D6B-4F84-A9EF-851FEB1A0969}" type="presOf" srcId="{334FC54E-BD51-4A89-87C8-A3F07D17D619}" destId="{4CF20EF0-D516-4A10-9EF9-56C9FB46C922}" srcOrd="0" destOrd="0" presId="urn:microsoft.com/office/officeart/2018/2/layout/IconLabelDescriptionList"/>
    <dgm:cxn modelId="{055C7DA2-0E87-4AF3-8AB9-8A3660AE5060}" srcId="{5FECDB7B-9A49-4387-A668-A60FCAF3C338}" destId="{334FC54E-BD51-4A89-87C8-A3F07D17D619}" srcOrd="1" destOrd="0" parTransId="{7C5D350E-C84B-46AC-ACBC-765373F099A5}" sibTransId="{5BDF010D-8722-4B72-9839-57548CE8B7F6}"/>
    <dgm:cxn modelId="{01ED9221-BF11-4B82-A4E6-7B6946394418}" srcId="{22219C37-5678-45AE-8420-5F2AC2778F96}" destId="{4D10315E-DF96-479B-9D62-3EEF50938572}" srcOrd="0" destOrd="0" parTransId="{1B92FA34-8E65-4558-A1FD-F0EF50E3681C}" sibTransId="{B85F1861-B778-4CF8-8329-FF3100D70C71}"/>
    <dgm:cxn modelId="{8A7937CF-56F4-4B2B-950F-7161CAF8376E}" type="presParOf" srcId="{B702F788-EB9E-432C-86F4-BD4BAA3E357C}" destId="{BFD69B59-08B2-4277-AE03-4A84444DD7B5}" srcOrd="0" destOrd="0" presId="urn:microsoft.com/office/officeart/2018/2/layout/IconLabelDescriptionList"/>
    <dgm:cxn modelId="{B2580488-01B0-4A25-920A-A2B46C88403F}" type="presParOf" srcId="{BFD69B59-08B2-4277-AE03-4A84444DD7B5}" destId="{74E2D6DE-D997-49BD-AE7D-87912C23E376}" srcOrd="0" destOrd="0" presId="urn:microsoft.com/office/officeart/2018/2/layout/IconLabelDescriptionList"/>
    <dgm:cxn modelId="{CA735578-5978-487D-98B1-1DE78DBDDFBC}" type="presParOf" srcId="{BFD69B59-08B2-4277-AE03-4A84444DD7B5}" destId="{2A0CD7AA-FCCA-4852-A048-B6454003A596}" srcOrd="1" destOrd="0" presId="urn:microsoft.com/office/officeart/2018/2/layout/IconLabelDescriptionList"/>
    <dgm:cxn modelId="{A7C5B799-9AC2-4023-833A-C3AE66C4A256}" type="presParOf" srcId="{BFD69B59-08B2-4277-AE03-4A84444DD7B5}" destId="{52E73211-584E-48C9-B0D8-884D3FCD24C8}" srcOrd="2" destOrd="0" presId="urn:microsoft.com/office/officeart/2018/2/layout/IconLabelDescriptionList"/>
    <dgm:cxn modelId="{3132F81A-08B8-45BC-9C20-B81801B4C892}" type="presParOf" srcId="{BFD69B59-08B2-4277-AE03-4A84444DD7B5}" destId="{2EDA8365-04B1-4EDD-9830-61C92AFB7AE9}" srcOrd="3" destOrd="0" presId="urn:microsoft.com/office/officeart/2018/2/layout/IconLabelDescriptionList"/>
    <dgm:cxn modelId="{52D7A518-23F0-4111-84AB-B1185A162013}" type="presParOf" srcId="{BFD69B59-08B2-4277-AE03-4A84444DD7B5}" destId="{2C76A0A3-5495-4B05-B702-DBCB28B7156E}" srcOrd="4" destOrd="0" presId="urn:microsoft.com/office/officeart/2018/2/layout/IconLabelDescriptionList"/>
    <dgm:cxn modelId="{C0AC59FB-B952-4FAC-9118-1574F30F7410}" type="presParOf" srcId="{B702F788-EB9E-432C-86F4-BD4BAA3E357C}" destId="{7B04C7EA-961E-41E2-AB67-4AD408C308F0}" srcOrd="1" destOrd="0" presId="urn:microsoft.com/office/officeart/2018/2/layout/IconLabelDescriptionList"/>
    <dgm:cxn modelId="{C22233DB-DF54-4693-BD06-57C8EA3F0F37}" type="presParOf" srcId="{B702F788-EB9E-432C-86F4-BD4BAA3E357C}" destId="{28EBDB61-C8B5-489B-9906-BD49EA457228}" srcOrd="2" destOrd="0" presId="urn:microsoft.com/office/officeart/2018/2/layout/IconLabelDescriptionList"/>
    <dgm:cxn modelId="{8D9D381D-B46D-4761-9617-6C3E9B65C10F}" type="presParOf" srcId="{28EBDB61-C8B5-489B-9906-BD49EA457228}" destId="{A770E690-50FF-4A06-98AB-4483AC063169}" srcOrd="0" destOrd="0" presId="urn:microsoft.com/office/officeart/2018/2/layout/IconLabelDescriptionList"/>
    <dgm:cxn modelId="{7553D9F4-3E40-4344-B22E-578F0CFBA381}" type="presParOf" srcId="{28EBDB61-C8B5-489B-9906-BD49EA457228}" destId="{44CC05B2-7D03-4192-A283-25C5CE74C954}" srcOrd="1" destOrd="0" presId="urn:microsoft.com/office/officeart/2018/2/layout/IconLabelDescriptionList"/>
    <dgm:cxn modelId="{5043E60E-77AD-48BF-A41C-D3A968B676C1}" type="presParOf" srcId="{28EBDB61-C8B5-489B-9906-BD49EA457228}" destId="{4CF20EF0-D516-4A10-9EF9-56C9FB46C922}" srcOrd="2" destOrd="0" presId="urn:microsoft.com/office/officeart/2018/2/layout/IconLabelDescriptionList"/>
    <dgm:cxn modelId="{A3F57497-20E5-4F08-B7CA-DD488C58EA1E}" type="presParOf" srcId="{28EBDB61-C8B5-489B-9906-BD49EA457228}" destId="{3F3D3548-021D-403F-8E4D-54B627C963A3}" srcOrd="3" destOrd="0" presId="urn:microsoft.com/office/officeart/2018/2/layout/IconLabelDescriptionList"/>
    <dgm:cxn modelId="{B5533223-27D6-4664-ADD4-FFAEABD50FA7}" type="presParOf" srcId="{28EBDB61-C8B5-489B-9906-BD49EA457228}" destId="{97658AC9-48C1-4625-B8FE-F1630532AC8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2E5C2-217E-497A-9213-DC0C8B08233D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3F907AC-43E0-48F5-AC93-549A6761FED6}">
      <dgm:prSet phldrT="[Текст]"/>
      <dgm:spPr/>
      <dgm:t>
        <a:bodyPr/>
        <a:lstStyle/>
        <a:p>
          <a:r>
            <a:rPr lang="ru-RU" b="1" i="0" dirty="0"/>
            <a:t>ПРЕДОСТАВЛЯЕТСЯ</a:t>
          </a:r>
          <a:br>
            <a:rPr lang="ru-RU" b="1" i="0" dirty="0"/>
          </a:br>
          <a:r>
            <a:rPr lang="ru-RU" b="1" i="0" dirty="0"/>
            <a:t>НАЛОГОВЫЙ ВЫЧЕТ</a:t>
          </a:r>
          <a:endParaRPr lang="ru-RU" dirty="0"/>
        </a:p>
      </dgm:t>
    </dgm:pt>
    <dgm:pt modelId="{E980439F-908E-4308-9E70-9B099640B2E5}" type="parTrans" cxnId="{A5851C39-8950-4660-AB23-347926D83287}">
      <dgm:prSet/>
      <dgm:spPr/>
      <dgm:t>
        <a:bodyPr/>
        <a:lstStyle/>
        <a:p>
          <a:endParaRPr lang="ru-RU"/>
        </a:p>
      </dgm:t>
    </dgm:pt>
    <dgm:pt modelId="{9B43E5EA-8F53-49BD-87A9-A1A760975032}" type="sibTrans" cxnId="{A5851C39-8950-4660-AB23-347926D83287}">
      <dgm:prSet/>
      <dgm:spPr/>
      <dgm:t>
        <a:bodyPr/>
        <a:lstStyle/>
        <a:p>
          <a:endParaRPr lang="ru-RU"/>
        </a:p>
      </dgm:t>
    </dgm:pt>
    <dgm:pt modelId="{B1E4E5A0-8816-49B9-BCDE-0844795742AE}">
      <dgm:prSet phldrT="[Текст]"/>
      <dgm:spPr/>
      <dgm:t>
        <a:bodyPr/>
        <a:lstStyle/>
        <a:p>
          <a:r>
            <a:rPr lang="ru-RU" b="0" i="0" dirty="0"/>
            <a:t>Сумма вычета — 10 000 рублей.</a:t>
          </a:r>
          <a:r>
            <a:rPr lang="ru-RU" dirty="0"/>
            <a:t/>
          </a:r>
          <a:br>
            <a:rPr lang="ru-RU" dirty="0"/>
          </a:br>
          <a:r>
            <a:rPr lang="ru-RU" b="0" i="0" dirty="0"/>
            <a:t>Ставка 4% уменьшается до 3%,</a:t>
          </a:r>
          <a:r>
            <a:rPr lang="ru-RU" dirty="0"/>
            <a:t/>
          </a:r>
          <a:br>
            <a:rPr lang="ru-RU" dirty="0"/>
          </a:br>
          <a:r>
            <a:rPr lang="ru-RU" b="0" i="0" dirty="0"/>
            <a:t>ставка 6% уменьшается до 4%.</a:t>
          </a:r>
          <a:r>
            <a:rPr lang="ru-RU" dirty="0"/>
            <a:t/>
          </a:r>
          <a:br>
            <a:rPr lang="ru-RU" dirty="0"/>
          </a:br>
          <a:r>
            <a:rPr lang="ru-RU" b="0" i="0" dirty="0"/>
            <a:t>Расчет автоматический.</a:t>
          </a:r>
          <a:endParaRPr lang="ru-RU" dirty="0"/>
        </a:p>
      </dgm:t>
    </dgm:pt>
    <dgm:pt modelId="{67360264-10B6-4C36-8C68-C94497B31F1E}" type="parTrans" cxnId="{DE284BDA-CDD3-4DA2-AF7F-B8EF0CB6464C}">
      <dgm:prSet/>
      <dgm:spPr/>
      <dgm:t>
        <a:bodyPr/>
        <a:lstStyle/>
        <a:p>
          <a:endParaRPr lang="ru-RU"/>
        </a:p>
      </dgm:t>
    </dgm:pt>
    <dgm:pt modelId="{4170F0AB-EF73-408F-851B-67EE15DE3489}" type="sibTrans" cxnId="{DE284BDA-CDD3-4DA2-AF7F-B8EF0CB6464C}">
      <dgm:prSet/>
      <dgm:spPr/>
      <dgm:t>
        <a:bodyPr/>
        <a:lstStyle/>
        <a:p>
          <a:endParaRPr lang="ru-RU"/>
        </a:p>
      </dgm:t>
    </dgm:pt>
    <dgm:pt modelId="{96EE3533-B680-43BB-8D5C-9AECF1332615}">
      <dgm:prSet phldrT="[Текст]"/>
      <dgm:spPr/>
      <dgm:t>
        <a:bodyPr/>
        <a:lstStyle/>
        <a:p>
          <a:r>
            <a:rPr lang="ru-RU" b="1" i="0" dirty="0"/>
            <a:t>НЕ НУЖНО СЧИТАТЬ</a:t>
          </a:r>
          <a:br>
            <a:rPr lang="ru-RU" b="1" i="0" dirty="0"/>
          </a:br>
          <a:r>
            <a:rPr lang="ru-RU" b="1" i="0" dirty="0"/>
            <a:t>НАЛОГ К УПЛАТЕ</a:t>
          </a:r>
          <a:endParaRPr lang="ru-RU" dirty="0"/>
        </a:p>
      </dgm:t>
    </dgm:pt>
    <dgm:pt modelId="{0BD4F4F2-A396-4C6F-A2C1-096D501AEE5A}" type="parTrans" cxnId="{85FECC3D-EB66-4D53-84DD-56D446F0CD52}">
      <dgm:prSet/>
      <dgm:spPr/>
      <dgm:t>
        <a:bodyPr/>
        <a:lstStyle/>
        <a:p>
          <a:endParaRPr lang="ru-RU"/>
        </a:p>
      </dgm:t>
    </dgm:pt>
    <dgm:pt modelId="{255F16EC-0CAA-4169-BFDE-A12D736973A3}" type="sibTrans" cxnId="{85FECC3D-EB66-4D53-84DD-56D446F0CD52}">
      <dgm:prSet/>
      <dgm:spPr/>
      <dgm:t>
        <a:bodyPr/>
        <a:lstStyle/>
        <a:p>
          <a:endParaRPr lang="ru-RU"/>
        </a:p>
      </dgm:t>
    </dgm:pt>
    <dgm:pt modelId="{B2BAF430-70E4-4FF5-95EC-9A3814E3B6F5}">
      <dgm:prSet phldrT="[Текст]"/>
      <dgm:spPr/>
      <dgm:t>
        <a:bodyPr/>
        <a:lstStyle/>
        <a:p>
          <a:r>
            <a:rPr lang="ru-RU" dirty="0"/>
            <a:t>Налог начисляется автоматически в приложении.</a:t>
          </a:r>
        </a:p>
      </dgm:t>
    </dgm:pt>
    <dgm:pt modelId="{DC1EAF9E-11A7-48C9-BFB6-0AC7A47C4948}" type="parTrans" cxnId="{A7EC0C90-D65B-4FEB-86C6-4497FF4587E7}">
      <dgm:prSet/>
      <dgm:spPr/>
      <dgm:t>
        <a:bodyPr/>
        <a:lstStyle/>
        <a:p>
          <a:endParaRPr lang="ru-RU"/>
        </a:p>
      </dgm:t>
    </dgm:pt>
    <dgm:pt modelId="{BD0FC409-A69D-415A-9B97-A3B3DCFEB5A4}" type="sibTrans" cxnId="{A7EC0C90-D65B-4FEB-86C6-4497FF4587E7}">
      <dgm:prSet/>
      <dgm:spPr/>
      <dgm:t>
        <a:bodyPr/>
        <a:lstStyle/>
        <a:p>
          <a:endParaRPr lang="ru-RU"/>
        </a:p>
      </dgm:t>
    </dgm:pt>
    <dgm:pt modelId="{6CD6EA54-FC49-4818-8E3F-25CE5B76265D}">
      <dgm:prSet/>
      <dgm:spPr/>
      <dgm:t>
        <a:bodyPr/>
        <a:lstStyle/>
        <a:p>
          <a:r>
            <a:rPr lang="ru-RU" dirty="0"/>
            <a:t>Уплата — не позднее 25 числа следующего месяца</a:t>
          </a:r>
        </a:p>
      </dgm:t>
    </dgm:pt>
    <dgm:pt modelId="{A7B1A39D-9D60-4420-BD1B-FA971B3CECB9}" type="parTrans" cxnId="{41114355-7B0A-4C97-84A6-0ACE37D5637C}">
      <dgm:prSet/>
      <dgm:spPr/>
      <dgm:t>
        <a:bodyPr/>
        <a:lstStyle/>
        <a:p>
          <a:endParaRPr lang="ru-RU"/>
        </a:p>
      </dgm:t>
    </dgm:pt>
    <dgm:pt modelId="{86B36C76-33DF-4CD0-8327-2DD221F7C3BB}" type="sibTrans" cxnId="{41114355-7B0A-4C97-84A6-0ACE37D5637C}">
      <dgm:prSet/>
      <dgm:spPr/>
      <dgm:t>
        <a:bodyPr/>
        <a:lstStyle/>
        <a:p>
          <a:endParaRPr lang="ru-RU"/>
        </a:p>
      </dgm:t>
    </dgm:pt>
    <dgm:pt modelId="{907A00D8-78DA-4E6F-BE63-3E7DE876B114}" type="pres">
      <dgm:prSet presAssocID="{3652E5C2-217E-497A-9213-DC0C8B0823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B6AC7E-CD74-431F-A433-BB9C05797ABA}" type="pres">
      <dgm:prSet presAssocID="{93F907AC-43E0-48F5-AC93-549A6761FED6}" presName="composite" presStyleCnt="0"/>
      <dgm:spPr/>
    </dgm:pt>
    <dgm:pt modelId="{8E5F1B4F-6E91-4E7A-9A4C-391CACBCCA46}" type="pres">
      <dgm:prSet presAssocID="{93F907AC-43E0-48F5-AC93-549A6761FED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FBBA7-A67F-4761-B6F5-DA9A4DAB77CF}" type="pres">
      <dgm:prSet presAssocID="{93F907AC-43E0-48F5-AC93-549A6761FED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47FC5-2460-4C1F-B192-E863E9CD17E9}" type="pres">
      <dgm:prSet presAssocID="{9B43E5EA-8F53-49BD-87A9-A1A760975032}" presName="sp" presStyleCnt="0"/>
      <dgm:spPr/>
    </dgm:pt>
    <dgm:pt modelId="{AA60E20A-E60A-4BAC-A87C-ADD859C25B51}" type="pres">
      <dgm:prSet presAssocID="{96EE3533-B680-43BB-8D5C-9AECF1332615}" presName="composite" presStyleCnt="0"/>
      <dgm:spPr/>
    </dgm:pt>
    <dgm:pt modelId="{381FCEE8-89B8-4B0C-8FEA-99989370D074}" type="pres">
      <dgm:prSet presAssocID="{96EE3533-B680-43BB-8D5C-9AECF133261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BD71A-E25C-4166-81DB-8BF246930EFD}" type="pres">
      <dgm:prSet presAssocID="{96EE3533-B680-43BB-8D5C-9AECF133261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84BDA-CDD3-4DA2-AF7F-B8EF0CB6464C}" srcId="{93F907AC-43E0-48F5-AC93-549A6761FED6}" destId="{B1E4E5A0-8816-49B9-BCDE-0844795742AE}" srcOrd="0" destOrd="0" parTransId="{67360264-10B6-4C36-8C68-C94497B31F1E}" sibTransId="{4170F0AB-EF73-408F-851B-67EE15DE3489}"/>
    <dgm:cxn modelId="{A4652377-2982-4789-B28B-E3F78D42AB46}" type="presOf" srcId="{6CD6EA54-FC49-4818-8E3F-25CE5B76265D}" destId="{8CDBD71A-E25C-4166-81DB-8BF246930EFD}" srcOrd="0" destOrd="1" presId="urn:microsoft.com/office/officeart/2005/8/layout/chevron2"/>
    <dgm:cxn modelId="{FBE68118-FFAC-444E-842E-E4E585DAE543}" type="presOf" srcId="{93F907AC-43E0-48F5-AC93-549A6761FED6}" destId="{8E5F1B4F-6E91-4E7A-9A4C-391CACBCCA46}" srcOrd="0" destOrd="0" presId="urn:microsoft.com/office/officeart/2005/8/layout/chevron2"/>
    <dgm:cxn modelId="{8902F122-4CB1-456D-964F-322A183AE8EB}" type="presOf" srcId="{96EE3533-B680-43BB-8D5C-9AECF1332615}" destId="{381FCEE8-89B8-4B0C-8FEA-99989370D074}" srcOrd="0" destOrd="0" presId="urn:microsoft.com/office/officeart/2005/8/layout/chevron2"/>
    <dgm:cxn modelId="{41114355-7B0A-4C97-84A6-0ACE37D5637C}" srcId="{96EE3533-B680-43BB-8D5C-9AECF1332615}" destId="{6CD6EA54-FC49-4818-8E3F-25CE5B76265D}" srcOrd="1" destOrd="0" parTransId="{A7B1A39D-9D60-4420-BD1B-FA971B3CECB9}" sibTransId="{86B36C76-33DF-4CD0-8327-2DD221F7C3BB}"/>
    <dgm:cxn modelId="{A833DB5D-8476-44FB-BB54-C5A54164C329}" type="presOf" srcId="{B2BAF430-70E4-4FF5-95EC-9A3814E3B6F5}" destId="{8CDBD71A-E25C-4166-81DB-8BF246930EFD}" srcOrd="0" destOrd="0" presId="urn:microsoft.com/office/officeart/2005/8/layout/chevron2"/>
    <dgm:cxn modelId="{A7EC0C90-D65B-4FEB-86C6-4497FF4587E7}" srcId="{96EE3533-B680-43BB-8D5C-9AECF1332615}" destId="{B2BAF430-70E4-4FF5-95EC-9A3814E3B6F5}" srcOrd="0" destOrd="0" parTransId="{DC1EAF9E-11A7-48C9-BFB6-0AC7A47C4948}" sibTransId="{BD0FC409-A69D-415A-9B97-A3B3DCFEB5A4}"/>
    <dgm:cxn modelId="{A5851C39-8950-4660-AB23-347926D83287}" srcId="{3652E5C2-217E-497A-9213-DC0C8B08233D}" destId="{93F907AC-43E0-48F5-AC93-549A6761FED6}" srcOrd="0" destOrd="0" parTransId="{E980439F-908E-4308-9E70-9B099640B2E5}" sibTransId="{9B43E5EA-8F53-49BD-87A9-A1A760975032}"/>
    <dgm:cxn modelId="{85FECC3D-EB66-4D53-84DD-56D446F0CD52}" srcId="{3652E5C2-217E-497A-9213-DC0C8B08233D}" destId="{96EE3533-B680-43BB-8D5C-9AECF1332615}" srcOrd="1" destOrd="0" parTransId="{0BD4F4F2-A396-4C6F-A2C1-096D501AEE5A}" sibTransId="{255F16EC-0CAA-4169-BFDE-A12D736973A3}"/>
    <dgm:cxn modelId="{94F7459D-F47A-40A9-B2BF-8097B9AA0C45}" type="presOf" srcId="{3652E5C2-217E-497A-9213-DC0C8B08233D}" destId="{907A00D8-78DA-4E6F-BE63-3E7DE876B114}" srcOrd="0" destOrd="0" presId="urn:microsoft.com/office/officeart/2005/8/layout/chevron2"/>
    <dgm:cxn modelId="{0F0DEA69-3B4C-4882-A3B5-E3D1D831ABBF}" type="presOf" srcId="{B1E4E5A0-8816-49B9-BCDE-0844795742AE}" destId="{78DFBBA7-A67F-4761-B6F5-DA9A4DAB77CF}" srcOrd="0" destOrd="0" presId="urn:microsoft.com/office/officeart/2005/8/layout/chevron2"/>
    <dgm:cxn modelId="{21702ABA-1E06-46CB-9D6E-54BD3EEB9E2E}" type="presParOf" srcId="{907A00D8-78DA-4E6F-BE63-3E7DE876B114}" destId="{6DB6AC7E-CD74-431F-A433-BB9C05797ABA}" srcOrd="0" destOrd="0" presId="urn:microsoft.com/office/officeart/2005/8/layout/chevron2"/>
    <dgm:cxn modelId="{1F943AA6-8EBA-46C2-892F-00B043CD7F8D}" type="presParOf" srcId="{6DB6AC7E-CD74-431F-A433-BB9C05797ABA}" destId="{8E5F1B4F-6E91-4E7A-9A4C-391CACBCCA46}" srcOrd="0" destOrd="0" presId="urn:microsoft.com/office/officeart/2005/8/layout/chevron2"/>
    <dgm:cxn modelId="{7E571435-0ADB-45C6-87A5-680D2BBE6562}" type="presParOf" srcId="{6DB6AC7E-CD74-431F-A433-BB9C05797ABA}" destId="{78DFBBA7-A67F-4761-B6F5-DA9A4DAB77CF}" srcOrd="1" destOrd="0" presId="urn:microsoft.com/office/officeart/2005/8/layout/chevron2"/>
    <dgm:cxn modelId="{3B2EC29B-B3BC-4713-BA15-0979135F1A2C}" type="presParOf" srcId="{907A00D8-78DA-4E6F-BE63-3E7DE876B114}" destId="{F9E47FC5-2460-4C1F-B192-E863E9CD17E9}" srcOrd="1" destOrd="0" presId="urn:microsoft.com/office/officeart/2005/8/layout/chevron2"/>
    <dgm:cxn modelId="{44FB023C-082B-4191-8970-3D5C904D20FB}" type="presParOf" srcId="{907A00D8-78DA-4E6F-BE63-3E7DE876B114}" destId="{AA60E20A-E60A-4BAC-A87C-ADD859C25B51}" srcOrd="2" destOrd="0" presId="urn:microsoft.com/office/officeart/2005/8/layout/chevron2"/>
    <dgm:cxn modelId="{A9CBBB4C-AEA3-4494-AE74-EE68E2477012}" type="presParOf" srcId="{AA60E20A-E60A-4BAC-A87C-ADD859C25B51}" destId="{381FCEE8-89B8-4B0C-8FEA-99989370D074}" srcOrd="0" destOrd="0" presId="urn:microsoft.com/office/officeart/2005/8/layout/chevron2"/>
    <dgm:cxn modelId="{7B2E482B-7495-4B7B-96D6-B824789C80C8}" type="presParOf" srcId="{AA60E20A-E60A-4BAC-A87C-ADD859C25B51}" destId="{8CDBD71A-E25C-4166-81DB-8BF246930E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4EAE46-C60B-4FC8-8680-EC1C878F8BB7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9AB75D-7559-4725-8F2D-CD21AA7DB16E}">
      <dgm:prSet phldrT="[Текст]"/>
      <dgm:spPr/>
      <dgm:t>
        <a:bodyPr/>
        <a:lstStyle/>
        <a:p>
          <a:r>
            <a:rPr lang="ru-RU" b="1" i="0" dirty="0"/>
            <a:t>ВЫГОДНЫЕ</a:t>
          </a:r>
          <a:br>
            <a:rPr lang="ru-RU" b="1" i="0" dirty="0"/>
          </a:br>
          <a:r>
            <a:rPr lang="ru-RU" b="1" i="0" dirty="0"/>
            <a:t>НАЛОГОВЫЕ СТАВКИ</a:t>
          </a:r>
          <a:endParaRPr lang="ru-RU" dirty="0"/>
        </a:p>
      </dgm:t>
    </dgm:pt>
    <dgm:pt modelId="{9E53E7FE-FF24-4869-ACA3-C229AE70009D}" type="parTrans" cxnId="{DFBE5C2A-5C10-44EE-8FDF-606D0DD73BEF}">
      <dgm:prSet/>
      <dgm:spPr/>
      <dgm:t>
        <a:bodyPr/>
        <a:lstStyle/>
        <a:p>
          <a:endParaRPr lang="ru-RU"/>
        </a:p>
      </dgm:t>
    </dgm:pt>
    <dgm:pt modelId="{AF4FF95F-09F6-423C-B606-D9D455FF6643}" type="sibTrans" cxnId="{DFBE5C2A-5C10-44EE-8FDF-606D0DD73BEF}">
      <dgm:prSet/>
      <dgm:spPr/>
      <dgm:t>
        <a:bodyPr/>
        <a:lstStyle/>
        <a:p>
          <a:endParaRPr lang="ru-RU"/>
        </a:p>
      </dgm:t>
    </dgm:pt>
    <dgm:pt modelId="{D6600CB7-896E-4FEC-A737-C7CF05C1D8E0}">
      <dgm:prSet phldrT="[Текст]"/>
      <dgm:spPr/>
      <dgm:t>
        <a:bodyPr/>
        <a:lstStyle/>
        <a:p>
          <a:r>
            <a:rPr lang="ru-RU" b="0" i="0" dirty="0"/>
            <a:t>4% — с доходов от физлиц.</a:t>
          </a:r>
          <a:r>
            <a:rPr lang="ru-RU" dirty="0"/>
            <a:t/>
          </a:r>
          <a:br>
            <a:rPr lang="ru-RU" dirty="0"/>
          </a:br>
          <a:r>
            <a:rPr lang="ru-RU" b="0" i="0" dirty="0"/>
            <a:t>6% — с доходов от юрлиц и ИП. Других обязательных платежей нет</a:t>
          </a:r>
          <a:endParaRPr lang="ru-RU" dirty="0"/>
        </a:p>
      </dgm:t>
    </dgm:pt>
    <dgm:pt modelId="{20A4C403-8F84-40E1-B189-14D0B60FC0ED}" type="parTrans" cxnId="{1C8095CF-4E62-4371-B692-F39C120D24BB}">
      <dgm:prSet/>
      <dgm:spPr/>
      <dgm:t>
        <a:bodyPr/>
        <a:lstStyle/>
        <a:p>
          <a:endParaRPr lang="ru-RU"/>
        </a:p>
      </dgm:t>
    </dgm:pt>
    <dgm:pt modelId="{A5DC388F-635D-4D9D-829D-01C8217898F2}" type="sibTrans" cxnId="{1C8095CF-4E62-4371-B692-F39C120D24BB}">
      <dgm:prSet/>
      <dgm:spPr/>
      <dgm:t>
        <a:bodyPr/>
        <a:lstStyle/>
        <a:p>
          <a:endParaRPr lang="ru-RU"/>
        </a:p>
      </dgm:t>
    </dgm:pt>
    <dgm:pt modelId="{236821A3-ACF9-41D7-813B-DEA46209B879}">
      <dgm:prSet phldrT="[Текст]"/>
      <dgm:spPr/>
      <dgm:t>
        <a:bodyPr/>
        <a:lstStyle/>
        <a:p>
          <a:r>
            <a:rPr lang="ru-RU" b="1" i="0" dirty="0"/>
            <a:t>ПРОСТАЯ РЕГИСТРАЦИЯ</a:t>
          </a:r>
          <a:br>
            <a:rPr lang="ru-RU" b="1" i="0" dirty="0"/>
          </a:br>
          <a:r>
            <a:rPr lang="ru-RU" b="1" i="0" dirty="0"/>
            <a:t>ЧЕРЕЗ ИНТЕРНЕТ</a:t>
          </a:r>
          <a:endParaRPr lang="ru-RU" dirty="0"/>
        </a:p>
      </dgm:t>
    </dgm:pt>
    <dgm:pt modelId="{7305BA38-B9B1-44AF-BBD2-CA2ED4C7BC74}" type="parTrans" cxnId="{BA34A6CD-7EEA-4589-A68A-D60C70932BBB}">
      <dgm:prSet/>
      <dgm:spPr/>
      <dgm:t>
        <a:bodyPr/>
        <a:lstStyle/>
        <a:p>
          <a:endParaRPr lang="ru-RU"/>
        </a:p>
      </dgm:t>
    </dgm:pt>
    <dgm:pt modelId="{4AE27983-C029-450A-8DD1-79D583BB6EDD}" type="sibTrans" cxnId="{BA34A6CD-7EEA-4589-A68A-D60C70932BBB}">
      <dgm:prSet/>
      <dgm:spPr/>
      <dgm:t>
        <a:bodyPr/>
        <a:lstStyle/>
        <a:p>
          <a:endParaRPr lang="ru-RU"/>
        </a:p>
      </dgm:t>
    </dgm:pt>
    <dgm:pt modelId="{85F7D998-BF88-4A07-87B4-D68D453DD56C}">
      <dgm:prSet phldrT="[Текст]"/>
      <dgm:spPr/>
      <dgm:t>
        <a:bodyPr/>
        <a:lstStyle/>
        <a:p>
          <a:r>
            <a:rPr lang="ru-RU" b="0" i="0" dirty="0"/>
            <a:t>Регистрация без визита в инспекцию: в мобильном приложении, на сайте ФНС России, через банк или портал госуслуг</a:t>
          </a:r>
          <a:endParaRPr lang="ru-RU" dirty="0"/>
        </a:p>
      </dgm:t>
    </dgm:pt>
    <dgm:pt modelId="{663EA7B7-B9BC-451E-A497-9F119FA3F214}" type="parTrans" cxnId="{5723C889-63E7-41FE-9DDE-28EF691B7C2A}">
      <dgm:prSet/>
      <dgm:spPr/>
      <dgm:t>
        <a:bodyPr/>
        <a:lstStyle/>
        <a:p>
          <a:endParaRPr lang="ru-RU"/>
        </a:p>
      </dgm:t>
    </dgm:pt>
    <dgm:pt modelId="{AD1E1BAB-CD32-4827-9B70-3E66E684DB86}" type="sibTrans" cxnId="{5723C889-63E7-41FE-9DDE-28EF691B7C2A}">
      <dgm:prSet/>
      <dgm:spPr/>
      <dgm:t>
        <a:bodyPr/>
        <a:lstStyle/>
        <a:p>
          <a:endParaRPr lang="ru-RU"/>
        </a:p>
      </dgm:t>
    </dgm:pt>
    <dgm:pt modelId="{1E384C81-0E99-484D-A573-3E690710AFF5}" type="pres">
      <dgm:prSet presAssocID="{CF4EAE46-C60B-4FC8-8680-EC1C878F8B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987256-A5A8-487F-BB8A-9AA5E024978F}" type="pres">
      <dgm:prSet presAssocID="{699AB75D-7559-4725-8F2D-CD21AA7DB16E}" presName="parentLin" presStyleCnt="0"/>
      <dgm:spPr/>
    </dgm:pt>
    <dgm:pt modelId="{EA26AC9C-07C5-40CA-8045-9ADE24645822}" type="pres">
      <dgm:prSet presAssocID="{699AB75D-7559-4725-8F2D-CD21AA7DB16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3DFD399-CCAC-4321-90B8-9EF5D8EBC2F8}" type="pres">
      <dgm:prSet presAssocID="{699AB75D-7559-4725-8F2D-CD21AA7DB1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1A3B9-07CA-42A3-ADCD-940DE1AF15AF}" type="pres">
      <dgm:prSet presAssocID="{699AB75D-7559-4725-8F2D-CD21AA7DB16E}" presName="negativeSpace" presStyleCnt="0"/>
      <dgm:spPr/>
    </dgm:pt>
    <dgm:pt modelId="{D05C1B7C-C50A-4951-8DB1-E7B4BF983325}" type="pres">
      <dgm:prSet presAssocID="{699AB75D-7559-4725-8F2D-CD21AA7DB16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D2BF2-3935-41FF-A30F-53DD7CD308C5}" type="pres">
      <dgm:prSet presAssocID="{AF4FF95F-09F6-423C-B606-D9D455FF6643}" presName="spaceBetweenRectangles" presStyleCnt="0"/>
      <dgm:spPr/>
    </dgm:pt>
    <dgm:pt modelId="{D71D160A-F27A-466B-86F0-A326973BF5B6}" type="pres">
      <dgm:prSet presAssocID="{236821A3-ACF9-41D7-813B-DEA46209B879}" presName="parentLin" presStyleCnt="0"/>
      <dgm:spPr/>
    </dgm:pt>
    <dgm:pt modelId="{62EFD032-D7C6-484B-95D5-81680A204F38}" type="pres">
      <dgm:prSet presAssocID="{236821A3-ACF9-41D7-813B-DEA46209B87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B6E1BF4-454E-4FB3-B0D4-4FB1B1077668}" type="pres">
      <dgm:prSet presAssocID="{236821A3-ACF9-41D7-813B-DEA46209B87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A40BA-48CA-42FC-A096-ECD18AC914AB}" type="pres">
      <dgm:prSet presAssocID="{236821A3-ACF9-41D7-813B-DEA46209B879}" presName="negativeSpace" presStyleCnt="0"/>
      <dgm:spPr/>
    </dgm:pt>
    <dgm:pt modelId="{CB457DB0-1130-4683-983C-88C1D231F567}" type="pres">
      <dgm:prSet presAssocID="{236821A3-ACF9-41D7-813B-DEA46209B87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7EE0DE-6010-485C-9133-3D699A2E041E}" type="presOf" srcId="{699AB75D-7559-4725-8F2D-CD21AA7DB16E}" destId="{E3DFD399-CCAC-4321-90B8-9EF5D8EBC2F8}" srcOrd="1" destOrd="0" presId="urn:microsoft.com/office/officeart/2005/8/layout/list1"/>
    <dgm:cxn modelId="{5521AA7A-88FB-4EFD-BEE9-0EEC5268C7ED}" type="presOf" srcId="{CF4EAE46-C60B-4FC8-8680-EC1C878F8BB7}" destId="{1E384C81-0E99-484D-A573-3E690710AFF5}" srcOrd="0" destOrd="0" presId="urn:microsoft.com/office/officeart/2005/8/layout/list1"/>
    <dgm:cxn modelId="{7EF80E35-8FEB-4BD1-B1F8-21AE865B3E9A}" type="presOf" srcId="{236821A3-ACF9-41D7-813B-DEA46209B879}" destId="{9B6E1BF4-454E-4FB3-B0D4-4FB1B1077668}" srcOrd="1" destOrd="0" presId="urn:microsoft.com/office/officeart/2005/8/layout/list1"/>
    <dgm:cxn modelId="{BA34A6CD-7EEA-4589-A68A-D60C70932BBB}" srcId="{CF4EAE46-C60B-4FC8-8680-EC1C878F8BB7}" destId="{236821A3-ACF9-41D7-813B-DEA46209B879}" srcOrd="1" destOrd="0" parTransId="{7305BA38-B9B1-44AF-BBD2-CA2ED4C7BC74}" sibTransId="{4AE27983-C029-450A-8DD1-79D583BB6EDD}"/>
    <dgm:cxn modelId="{1C8095CF-4E62-4371-B692-F39C120D24BB}" srcId="{699AB75D-7559-4725-8F2D-CD21AA7DB16E}" destId="{D6600CB7-896E-4FEC-A737-C7CF05C1D8E0}" srcOrd="0" destOrd="0" parTransId="{20A4C403-8F84-40E1-B189-14D0B60FC0ED}" sibTransId="{A5DC388F-635D-4D9D-829D-01C8217898F2}"/>
    <dgm:cxn modelId="{8A090145-45F8-437B-A856-0684ED413C6B}" type="presOf" srcId="{D6600CB7-896E-4FEC-A737-C7CF05C1D8E0}" destId="{D05C1B7C-C50A-4951-8DB1-E7B4BF983325}" srcOrd="0" destOrd="0" presId="urn:microsoft.com/office/officeart/2005/8/layout/list1"/>
    <dgm:cxn modelId="{B0A1D33D-77D3-46B2-B6EB-81C9B9DBBE5F}" type="presOf" srcId="{236821A3-ACF9-41D7-813B-DEA46209B879}" destId="{62EFD032-D7C6-484B-95D5-81680A204F38}" srcOrd="0" destOrd="0" presId="urn:microsoft.com/office/officeart/2005/8/layout/list1"/>
    <dgm:cxn modelId="{DFBE5C2A-5C10-44EE-8FDF-606D0DD73BEF}" srcId="{CF4EAE46-C60B-4FC8-8680-EC1C878F8BB7}" destId="{699AB75D-7559-4725-8F2D-CD21AA7DB16E}" srcOrd="0" destOrd="0" parTransId="{9E53E7FE-FF24-4869-ACA3-C229AE70009D}" sibTransId="{AF4FF95F-09F6-423C-B606-D9D455FF6643}"/>
    <dgm:cxn modelId="{89144723-1C56-455B-A2D5-2D225834B438}" type="presOf" srcId="{85F7D998-BF88-4A07-87B4-D68D453DD56C}" destId="{CB457DB0-1130-4683-983C-88C1D231F567}" srcOrd="0" destOrd="0" presId="urn:microsoft.com/office/officeart/2005/8/layout/list1"/>
    <dgm:cxn modelId="{5723C889-63E7-41FE-9DDE-28EF691B7C2A}" srcId="{236821A3-ACF9-41D7-813B-DEA46209B879}" destId="{85F7D998-BF88-4A07-87B4-D68D453DD56C}" srcOrd="0" destOrd="0" parTransId="{663EA7B7-B9BC-451E-A497-9F119FA3F214}" sibTransId="{AD1E1BAB-CD32-4827-9B70-3E66E684DB86}"/>
    <dgm:cxn modelId="{7802C7E7-7C54-47F1-B551-BF4B5560FC98}" type="presOf" srcId="{699AB75D-7559-4725-8F2D-CD21AA7DB16E}" destId="{EA26AC9C-07C5-40CA-8045-9ADE24645822}" srcOrd="0" destOrd="0" presId="urn:microsoft.com/office/officeart/2005/8/layout/list1"/>
    <dgm:cxn modelId="{E8899A5E-C2FC-4AEB-8D59-402024075124}" type="presParOf" srcId="{1E384C81-0E99-484D-A573-3E690710AFF5}" destId="{97987256-A5A8-487F-BB8A-9AA5E024978F}" srcOrd="0" destOrd="0" presId="urn:microsoft.com/office/officeart/2005/8/layout/list1"/>
    <dgm:cxn modelId="{8B7F090C-4E36-433E-A6D1-7AB544FA9E5C}" type="presParOf" srcId="{97987256-A5A8-487F-BB8A-9AA5E024978F}" destId="{EA26AC9C-07C5-40CA-8045-9ADE24645822}" srcOrd="0" destOrd="0" presId="urn:microsoft.com/office/officeart/2005/8/layout/list1"/>
    <dgm:cxn modelId="{EC36AF5E-E753-49B0-8E99-71CB0696E7EF}" type="presParOf" srcId="{97987256-A5A8-487F-BB8A-9AA5E024978F}" destId="{E3DFD399-CCAC-4321-90B8-9EF5D8EBC2F8}" srcOrd="1" destOrd="0" presId="urn:microsoft.com/office/officeart/2005/8/layout/list1"/>
    <dgm:cxn modelId="{144982AA-0423-4070-A2BD-8B3C1EC2C55F}" type="presParOf" srcId="{1E384C81-0E99-484D-A573-3E690710AFF5}" destId="{3871A3B9-07CA-42A3-ADCD-940DE1AF15AF}" srcOrd="1" destOrd="0" presId="urn:microsoft.com/office/officeart/2005/8/layout/list1"/>
    <dgm:cxn modelId="{4B424D74-580F-4006-812F-60CF9224D016}" type="presParOf" srcId="{1E384C81-0E99-484D-A573-3E690710AFF5}" destId="{D05C1B7C-C50A-4951-8DB1-E7B4BF983325}" srcOrd="2" destOrd="0" presId="urn:microsoft.com/office/officeart/2005/8/layout/list1"/>
    <dgm:cxn modelId="{3900A66C-7125-42D9-8362-0C9856E3ABB3}" type="presParOf" srcId="{1E384C81-0E99-484D-A573-3E690710AFF5}" destId="{A57D2BF2-3935-41FF-A30F-53DD7CD308C5}" srcOrd="3" destOrd="0" presId="urn:microsoft.com/office/officeart/2005/8/layout/list1"/>
    <dgm:cxn modelId="{8137004A-0564-4612-8268-089AC80B2D24}" type="presParOf" srcId="{1E384C81-0E99-484D-A573-3E690710AFF5}" destId="{D71D160A-F27A-466B-86F0-A326973BF5B6}" srcOrd="4" destOrd="0" presId="urn:microsoft.com/office/officeart/2005/8/layout/list1"/>
    <dgm:cxn modelId="{71B352C4-7844-4140-9034-BA5C0D67B32D}" type="presParOf" srcId="{D71D160A-F27A-466B-86F0-A326973BF5B6}" destId="{62EFD032-D7C6-484B-95D5-81680A204F38}" srcOrd="0" destOrd="0" presId="urn:microsoft.com/office/officeart/2005/8/layout/list1"/>
    <dgm:cxn modelId="{FE4FA198-11A3-4346-A3B5-E739B9EACB01}" type="presParOf" srcId="{D71D160A-F27A-466B-86F0-A326973BF5B6}" destId="{9B6E1BF4-454E-4FB3-B0D4-4FB1B1077668}" srcOrd="1" destOrd="0" presId="urn:microsoft.com/office/officeart/2005/8/layout/list1"/>
    <dgm:cxn modelId="{08C3F6B6-C8E0-4016-B346-60A29B62CD8A}" type="presParOf" srcId="{1E384C81-0E99-484D-A573-3E690710AFF5}" destId="{9FFA40BA-48CA-42FC-A096-ECD18AC914AB}" srcOrd="5" destOrd="0" presId="urn:microsoft.com/office/officeart/2005/8/layout/list1"/>
    <dgm:cxn modelId="{280538F8-77D6-4996-B2FA-6F0C9A5907CE}" type="presParOf" srcId="{1E384C81-0E99-484D-A573-3E690710AFF5}" destId="{CB457DB0-1130-4683-983C-88C1D231F56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46A621-70F3-4327-B780-C4513134C53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E0BB44-84F6-481C-9102-340FE21B2565}" type="pres">
      <dgm:prSet presAssocID="{5D46A621-70F3-4327-B780-C4513134C5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4030B-2B9D-4006-BDA2-7C66C2B4943A}" type="presOf" srcId="{5D46A621-70F3-4327-B780-C4513134C53C}" destId="{27E0BB44-84F6-481C-9102-340FE21B25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182916-FC7C-4920-9559-191464C8FB89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CA12195-A155-403C-A1B7-AF8D27FDF5E9}">
      <dgm:prSet phldrT="[Текст]"/>
      <dgm:spPr/>
      <dgm:t>
        <a:bodyPr/>
        <a:lstStyle/>
        <a:p>
          <a:r>
            <a:rPr lang="ru-RU"/>
            <a:t>Физические лица: </a:t>
          </a:r>
        </a:p>
      </dgm:t>
    </dgm:pt>
    <dgm:pt modelId="{EEBA3EFA-0E09-4D6A-9AFF-3AEAE7B34A82}" type="parTrans" cxnId="{5D72F36F-E25A-4E3C-B9FE-9F48A07B9640}">
      <dgm:prSet/>
      <dgm:spPr/>
      <dgm:t>
        <a:bodyPr/>
        <a:lstStyle/>
        <a:p>
          <a:endParaRPr lang="ru-RU" sz="2400"/>
        </a:p>
      </dgm:t>
    </dgm:pt>
    <dgm:pt modelId="{3B87ED05-54DA-435B-B6A3-42ECD7C801B7}" type="sibTrans" cxnId="{5D72F36F-E25A-4E3C-B9FE-9F48A07B9640}">
      <dgm:prSet/>
      <dgm:spPr/>
      <dgm:t>
        <a:bodyPr/>
        <a:lstStyle/>
        <a:p>
          <a:endParaRPr lang="ru-RU"/>
        </a:p>
      </dgm:t>
    </dgm:pt>
    <dgm:pt modelId="{8D7F1C55-538F-4869-97C0-253857100C48}">
      <dgm:prSet phldrT="[Текст]"/>
      <dgm:spPr/>
      <dgm:t>
        <a:bodyPr/>
        <a:lstStyle/>
        <a:p>
          <a:r>
            <a:rPr lang="ru-RU"/>
            <a:t>налог на доходы физических лиц с тех доходов, которые облагаются налогом на профессиональный доход</a:t>
          </a:r>
        </a:p>
      </dgm:t>
    </dgm:pt>
    <dgm:pt modelId="{F7CD920E-9D0F-41B3-B2C7-21DABD9CEE01}" type="parTrans" cxnId="{A2E6FD76-CE33-4919-B2E0-B4EBC159CFF8}">
      <dgm:prSet/>
      <dgm:spPr/>
      <dgm:t>
        <a:bodyPr/>
        <a:lstStyle/>
        <a:p>
          <a:endParaRPr lang="ru-RU" sz="2400"/>
        </a:p>
      </dgm:t>
    </dgm:pt>
    <dgm:pt modelId="{8BD133D7-39CD-461D-8A6A-D74AA718CF19}" type="sibTrans" cxnId="{A2E6FD76-CE33-4919-B2E0-B4EBC159CFF8}">
      <dgm:prSet/>
      <dgm:spPr/>
      <dgm:t>
        <a:bodyPr/>
        <a:lstStyle/>
        <a:p>
          <a:endParaRPr lang="ru-RU"/>
        </a:p>
      </dgm:t>
    </dgm:pt>
    <dgm:pt modelId="{67A8A4E1-F5C6-43CD-8566-7E62BFAAC57A}">
      <dgm:prSet phldrT="[Текст]"/>
      <dgm:spPr/>
      <dgm:t>
        <a:bodyPr/>
        <a:lstStyle/>
        <a:p>
          <a:r>
            <a:rPr lang="ru-RU"/>
            <a:t>Индивидуальные предприниматели:</a:t>
          </a:r>
        </a:p>
      </dgm:t>
    </dgm:pt>
    <dgm:pt modelId="{08DE5B0B-9CB8-4301-A497-FF601C2F603A}" type="parTrans" cxnId="{7585A2B8-F8EE-4163-B211-C0E5A20568F4}">
      <dgm:prSet/>
      <dgm:spPr/>
      <dgm:t>
        <a:bodyPr/>
        <a:lstStyle/>
        <a:p>
          <a:endParaRPr lang="ru-RU" sz="2400"/>
        </a:p>
      </dgm:t>
    </dgm:pt>
    <dgm:pt modelId="{BCF57C3D-DC30-4116-BB4E-94CE64101DE4}" type="sibTrans" cxnId="{7585A2B8-F8EE-4163-B211-C0E5A20568F4}">
      <dgm:prSet/>
      <dgm:spPr/>
      <dgm:t>
        <a:bodyPr/>
        <a:lstStyle/>
        <a:p>
          <a:endParaRPr lang="ru-RU"/>
        </a:p>
      </dgm:t>
    </dgm:pt>
    <dgm:pt modelId="{CB182878-3AE4-40F5-948C-7B6F14113EF6}">
      <dgm:prSet phldrT="[Текст]"/>
      <dgm:spPr/>
      <dgm:t>
        <a:bodyPr/>
        <a:lstStyle/>
        <a:p>
          <a:r>
            <a:rPr lang="ru-RU"/>
            <a:t>налог на доходы физических лиц с тех доходов, которые облагаются налогом на профессиональный доход</a:t>
          </a:r>
        </a:p>
      </dgm:t>
    </dgm:pt>
    <dgm:pt modelId="{A5EB1816-38CD-4710-9276-7EA56A95BF2A}" type="parTrans" cxnId="{85AE1B61-1CCE-4753-8DC5-51AFF5A437D1}">
      <dgm:prSet/>
      <dgm:spPr/>
      <dgm:t>
        <a:bodyPr/>
        <a:lstStyle/>
        <a:p>
          <a:endParaRPr lang="ru-RU" sz="2400"/>
        </a:p>
      </dgm:t>
    </dgm:pt>
    <dgm:pt modelId="{41A6E4DF-9EF0-4402-9103-D49C5CE378C2}" type="sibTrans" cxnId="{85AE1B61-1CCE-4753-8DC5-51AFF5A437D1}">
      <dgm:prSet/>
      <dgm:spPr/>
      <dgm:t>
        <a:bodyPr/>
        <a:lstStyle/>
        <a:p>
          <a:endParaRPr lang="ru-RU"/>
        </a:p>
      </dgm:t>
    </dgm:pt>
    <dgm:pt modelId="{B3501CCD-3F77-4FED-AE16-603A3F04689D}">
      <dgm:prSet phldrT="[Текст]"/>
      <dgm:spPr/>
      <dgm:t>
        <a:bodyPr/>
        <a:lstStyle/>
        <a:p>
          <a:r>
            <a:rPr lang="ru-RU"/>
            <a:t>налог на добавленную стоимость, за исключением НДС при ввозе товаров на территорию России</a:t>
          </a:r>
        </a:p>
      </dgm:t>
    </dgm:pt>
    <dgm:pt modelId="{4F2EDED2-49EE-4195-AA14-5C8915168A36}" type="parTrans" cxnId="{2BFED1F1-2594-44E0-85C1-09F403DE9117}">
      <dgm:prSet/>
      <dgm:spPr/>
      <dgm:t>
        <a:bodyPr/>
        <a:lstStyle/>
        <a:p>
          <a:endParaRPr lang="ru-RU" sz="2400"/>
        </a:p>
      </dgm:t>
    </dgm:pt>
    <dgm:pt modelId="{88680745-C8FB-45DF-81AC-236B7E6A25FA}" type="sibTrans" cxnId="{2BFED1F1-2594-44E0-85C1-09F403DE9117}">
      <dgm:prSet/>
      <dgm:spPr/>
      <dgm:t>
        <a:bodyPr/>
        <a:lstStyle/>
        <a:p>
          <a:endParaRPr lang="ru-RU"/>
        </a:p>
      </dgm:t>
    </dgm:pt>
    <dgm:pt modelId="{30D25FE0-FEFD-4B27-8E68-32E37AB1A87B}">
      <dgm:prSet phldrT="[Текст]"/>
      <dgm:spPr/>
      <dgm:t>
        <a:bodyPr/>
        <a:lstStyle/>
        <a:p>
          <a:r>
            <a:rPr lang="ru-RU"/>
            <a:t>фиксированные страховые взносы</a:t>
          </a:r>
        </a:p>
      </dgm:t>
    </dgm:pt>
    <dgm:pt modelId="{AB4F9431-64CC-4598-BAF4-CB2F4ABBB41F}" type="parTrans" cxnId="{E865E609-807A-4386-A958-C1052529DF4D}">
      <dgm:prSet/>
      <dgm:spPr/>
      <dgm:t>
        <a:bodyPr/>
        <a:lstStyle/>
        <a:p>
          <a:endParaRPr lang="ru-RU" sz="2400"/>
        </a:p>
      </dgm:t>
    </dgm:pt>
    <dgm:pt modelId="{1D762B38-CE70-4225-8711-2FA348AA8E14}" type="sibTrans" cxnId="{E865E609-807A-4386-A958-C1052529DF4D}">
      <dgm:prSet/>
      <dgm:spPr/>
      <dgm:t>
        <a:bodyPr/>
        <a:lstStyle/>
        <a:p>
          <a:endParaRPr lang="ru-RU"/>
        </a:p>
      </dgm:t>
    </dgm:pt>
    <dgm:pt modelId="{D51E1B69-DC67-4F17-ABDB-B175626C0A74}" type="pres">
      <dgm:prSet presAssocID="{0A182916-FC7C-4920-9559-191464C8FB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53F4F-0AF2-4108-82DA-D67BB59E56BC}" type="pres">
      <dgm:prSet presAssocID="{BCA12195-A155-403C-A1B7-AF8D27FDF5E9}" presName="parentLin" presStyleCnt="0"/>
      <dgm:spPr/>
    </dgm:pt>
    <dgm:pt modelId="{EC4068CA-5406-40A9-AD1C-CA4D597B17A4}" type="pres">
      <dgm:prSet presAssocID="{BCA12195-A155-403C-A1B7-AF8D27FDF5E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57BE2CB-440F-4D15-B23C-8A3315C3D073}" type="pres">
      <dgm:prSet presAssocID="{BCA12195-A155-403C-A1B7-AF8D27FDF5E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95819-1F37-47FD-ADC3-D9E6AC145598}" type="pres">
      <dgm:prSet presAssocID="{BCA12195-A155-403C-A1B7-AF8D27FDF5E9}" presName="negativeSpace" presStyleCnt="0"/>
      <dgm:spPr/>
    </dgm:pt>
    <dgm:pt modelId="{EFDDAB47-6A09-43B0-AB98-37A92A94C5D0}" type="pres">
      <dgm:prSet presAssocID="{BCA12195-A155-403C-A1B7-AF8D27FDF5E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70A2E-4690-445B-9AF2-3428C08CE073}" type="pres">
      <dgm:prSet presAssocID="{3B87ED05-54DA-435B-B6A3-42ECD7C801B7}" presName="spaceBetweenRectangles" presStyleCnt="0"/>
      <dgm:spPr/>
    </dgm:pt>
    <dgm:pt modelId="{C7D30CC8-78B5-4E74-9429-87498DACA715}" type="pres">
      <dgm:prSet presAssocID="{67A8A4E1-F5C6-43CD-8566-7E62BFAAC57A}" presName="parentLin" presStyleCnt="0"/>
      <dgm:spPr/>
    </dgm:pt>
    <dgm:pt modelId="{94098C63-DDEF-4B81-98F8-A59D7F1D210D}" type="pres">
      <dgm:prSet presAssocID="{67A8A4E1-F5C6-43CD-8566-7E62BFAAC57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473BF70-2332-42F3-92F8-CACBD2B08103}" type="pres">
      <dgm:prSet presAssocID="{67A8A4E1-F5C6-43CD-8566-7E62BFAAC57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42F7C-F58D-4731-88CC-EE7C21DA3BC8}" type="pres">
      <dgm:prSet presAssocID="{67A8A4E1-F5C6-43CD-8566-7E62BFAAC57A}" presName="negativeSpace" presStyleCnt="0"/>
      <dgm:spPr/>
    </dgm:pt>
    <dgm:pt modelId="{71D3759A-FB91-41DA-B76B-469BA69EDA49}" type="pres">
      <dgm:prSet presAssocID="{67A8A4E1-F5C6-43CD-8566-7E62BFAAC57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A55606-6D12-4679-8365-59CCC952764C}" type="presOf" srcId="{BCA12195-A155-403C-A1B7-AF8D27FDF5E9}" destId="{EC4068CA-5406-40A9-AD1C-CA4D597B17A4}" srcOrd="0" destOrd="0" presId="urn:microsoft.com/office/officeart/2005/8/layout/list1"/>
    <dgm:cxn modelId="{A2E6FD76-CE33-4919-B2E0-B4EBC159CFF8}" srcId="{BCA12195-A155-403C-A1B7-AF8D27FDF5E9}" destId="{8D7F1C55-538F-4869-97C0-253857100C48}" srcOrd="0" destOrd="0" parTransId="{F7CD920E-9D0F-41B3-B2C7-21DABD9CEE01}" sibTransId="{8BD133D7-39CD-461D-8A6A-D74AA718CF19}"/>
    <dgm:cxn modelId="{ECAF94FB-E7A1-4C0B-9583-9BB6049EE2A2}" type="presOf" srcId="{67A8A4E1-F5C6-43CD-8566-7E62BFAAC57A}" destId="{94098C63-DDEF-4B81-98F8-A59D7F1D210D}" srcOrd="0" destOrd="0" presId="urn:microsoft.com/office/officeart/2005/8/layout/list1"/>
    <dgm:cxn modelId="{7585A2B8-F8EE-4163-B211-C0E5A20568F4}" srcId="{0A182916-FC7C-4920-9559-191464C8FB89}" destId="{67A8A4E1-F5C6-43CD-8566-7E62BFAAC57A}" srcOrd="1" destOrd="0" parTransId="{08DE5B0B-9CB8-4301-A497-FF601C2F603A}" sibTransId="{BCF57C3D-DC30-4116-BB4E-94CE64101DE4}"/>
    <dgm:cxn modelId="{85AE1B61-1CCE-4753-8DC5-51AFF5A437D1}" srcId="{67A8A4E1-F5C6-43CD-8566-7E62BFAAC57A}" destId="{CB182878-3AE4-40F5-948C-7B6F14113EF6}" srcOrd="0" destOrd="0" parTransId="{A5EB1816-38CD-4710-9276-7EA56A95BF2A}" sibTransId="{41A6E4DF-9EF0-4402-9103-D49C5CE378C2}"/>
    <dgm:cxn modelId="{3827DA3C-827C-4AB5-A058-4A071956CD22}" type="presOf" srcId="{B3501CCD-3F77-4FED-AE16-603A3F04689D}" destId="{71D3759A-FB91-41DA-B76B-469BA69EDA49}" srcOrd="0" destOrd="1" presId="urn:microsoft.com/office/officeart/2005/8/layout/list1"/>
    <dgm:cxn modelId="{2BFED1F1-2594-44E0-85C1-09F403DE9117}" srcId="{67A8A4E1-F5C6-43CD-8566-7E62BFAAC57A}" destId="{B3501CCD-3F77-4FED-AE16-603A3F04689D}" srcOrd="1" destOrd="0" parTransId="{4F2EDED2-49EE-4195-AA14-5C8915168A36}" sibTransId="{88680745-C8FB-45DF-81AC-236B7E6A25FA}"/>
    <dgm:cxn modelId="{458BE962-C7D0-4ADB-9CB8-AFD35A0492E1}" type="presOf" srcId="{BCA12195-A155-403C-A1B7-AF8D27FDF5E9}" destId="{557BE2CB-440F-4D15-B23C-8A3315C3D073}" srcOrd="1" destOrd="0" presId="urn:microsoft.com/office/officeart/2005/8/layout/list1"/>
    <dgm:cxn modelId="{5D72F36F-E25A-4E3C-B9FE-9F48A07B9640}" srcId="{0A182916-FC7C-4920-9559-191464C8FB89}" destId="{BCA12195-A155-403C-A1B7-AF8D27FDF5E9}" srcOrd="0" destOrd="0" parTransId="{EEBA3EFA-0E09-4D6A-9AFF-3AEAE7B34A82}" sibTransId="{3B87ED05-54DA-435B-B6A3-42ECD7C801B7}"/>
    <dgm:cxn modelId="{FAA89AF7-A41F-40FE-9655-66D59A4D44B3}" type="presOf" srcId="{0A182916-FC7C-4920-9559-191464C8FB89}" destId="{D51E1B69-DC67-4F17-ABDB-B175626C0A74}" srcOrd="0" destOrd="0" presId="urn:microsoft.com/office/officeart/2005/8/layout/list1"/>
    <dgm:cxn modelId="{E865E609-807A-4386-A958-C1052529DF4D}" srcId="{67A8A4E1-F5C6-43CD-8566-7E62BFAAC57A}" destId="{30D25FE0-FEFD-4B27-8E68-32E37AB1A87B}" srcOrd="2" destOrd="0" parTransId="{AB4F9431-64CC-4598-BAF4-CB2F4ABBB41F}" sibTransId="{1D762B38-CE70-4225-8711-2FA348AA8E14}"/>
    <dgm:cxn modelId="{6AEC775A-E1F8-412D-838E-AB0AACD451E1}" type="presOf" srcId="{30D25FE0-FEFD-4B27-8E68-32E37AB1A87B}" destId="{71D3759A-FB91-41DA-B76B-469BA69EDA49}" srcOrd="0" destOrd="2" presId="urn:microsoft.com/office/officeart/2005/8/layout/list1"/>
    <dgm:cxn modelId="{4569FE4C-CD8D-4559-B1DB-88462C988092}" type="presOf" srcId="{67A8A4E1-F5C6-43CD-8566-7E62BFAAC57A}" destId="{9473BF70-2332-42F3-92F8-CACBD2B08103}" srcOrd="1" destOrd="0" presId="urn:microsoft.com/office/officeart/2005/8/layout/list1"/>
    <dgm:cxn modelId="{E98DB395-65E1-4AF4-9F70-4C98B94BDF83}" type="presOf" srcId="{CB182878-3AE4-40F5-948C-7B6F14113EF6}" destId="{71D3759A-FB91-41DA-B76B-469BA69EDA49}" srcOrd="0" destOrd="0" presId="urn:microsoft.com/office/officeart/2005/8/layout/list1"/>
    <dgm:cxn modelId="{DECD7092-390B-4931-B60C-7AD73084A0BE}" type="presOf" srcId="{8D7F1C55-538F-4869-97C0-253857100C48}" destId="{EFDDAB47-6A09-43B0-AB98-37A92A94C5D0}" srcOrd="0" destOrd="0" presId="urn:microsoft.com/office/officeart/2005/8/layout/list1"/>
    <dgm:cxn modelId="{FBD4D2EE-CDE2-46A5-A2A7-DA43E06B230D}" type="presParOf" srcId="{D51E1B69-DC67-4F17-ABDB-B175626C0A74}" destId="{91353F4F-0AF2-4108-82DA-D67BB59E56BC}" srcOrd="0" destOrd="0" presId="urn:microsoft.com/office/officeart/2005/8/layout/list1"/>
    <dgm:cxn modelId="{7E86889A-F8E2-4CD5-B7C9-92DFB6A9800B}" type="presParOf" srcId="{91353F4F-0AF2-4108-82DA-D67BB59E56BC}" destId="{EC4068CA-5406-40A9-AD1C-CA4D597B17A4}" srcOrd="0" destOrd="0" presId="urn:microsoft.com/office/officeart/2005/8/layout/list1"/>
    <dgm:cxn modelId="{E6E251E1-B98F-4C04-951E-5895534B6411}" type="presParOf" srcId="{91353F4F-0AF2-4108-82DA-D67BB59E56BC}" destId="{557BE2CB-440F-4D15-B23C-8A3315C3D073}" srcOrd="1" destOrd="0" presId="urn:microsoft.com/office/officeart/2005/8/layout/list1"/>
    <dgm:cxn modelId="{8655A706-1461-47BF-9B54-BC0859CC2FD4}" type="presParOf" srcId="{D51E1B69-DC67-4F17-ABDB-B175626C0A74}" destId="{9D995819-1F37-47FD-ADC3-D9E6AC145598}" srcOrd="1" destOrd="0" presId="urn:microsoft.com/office/officeart/2005/8/layout/list1"/>
    <dgm:cxn modelId="{D054E06A-1923-498A-9E0D-9285E250E0FF}" type="presParOf" srcId="{D51E1B69-DC67-4F17-ABDB-B175626C0A74}" destId="{EFDDAB47-6A09-43B0-AB98-37A92A94C5D0}" srcOrd="2" destOrd="0" presId="urn:microsoft.com/office/officeart/2005/8/layout/list1"/>
    <dgm:cxn modelId="{4F7F8A88-F63A-4D0E-9D11-465C196954FC}" type="presParOf" srcId="{D51E1B69-DC67-4F17-ABDB-B175626C0A74}" destId="{EB570A2E-4690-445B-9AF2-3428C08CE073}" srcOrd="3" destOrd="0" presId="urn:microsoft.com/office/officeart/2005/8/layout/list1"/>
    <dgm:cxn modelId="{CA46D686-A041-4878-9C4C-303F5941AC3A}" type="presParOf" srcId="{D51E1B69-DC67-4F17-ABDB-B175626C0A74}" destId="{C7D30CC8-78B5-4E74-9429-87498DACA715}" srcOrd="4" destOrd="0" presId="urn:microsoft.com/office/officeart/2005/8/layout/list1"/>
    <dgm:cxn modelId="{6F921C59-CF3D-4638-AFAD-0958BF4FA314}" type="presParOf" srcId="{C7D30CC8-78B5-4E74-9429-87498DACA715}" destId="{94098C63-DDEF-4B81-98F8-A59D7F1D210D}" srcOrd="0" destOrd="0" presId="urn:microsoft.com/office/officeart/2005/8/layout/list1"/>
    <dgm:cxn modelId="{FFF74BDF-3A05-43A1-842A-083FEF468B51}" type="presParOf" srcId="{C7D30CC8-78B5-4E74-9429-87498DACA715}" destId="{9473BF70-2332-42F3-92F8-CACBD2B08103}" srcOrd="1" destOrd="0" presId="urn:microsoft.com/office/officeart/2005/8/layout/list1"/>
    <dgm:cxn modelId="{59AEE772-FA9B-4DA3-84D4-2073CD4CD7C1}" type="presParOf" srcId="{D51E1B69-DC67-4F17-ABDB-B175626C0A74}" destId="{2A242F7C-F58D-4731-88CC-EE7C21DA3BC8}" srcOrd="5" destOrd="0" presId="urn:microsoft.com/office/officeart/2005/8/layout/list1"/>
    <dgm:cxn modelId="{B599DD3D-07C5-4F61-B9FB-863DDA04F072}" type="presParOf" srcId="{D51E1B69-DC67-4F17-ABDB-B175626C0A74}" destId="{71D3759A-FB91-41DA-B76B-469BA69EDA4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45391E-868B-4F1A-A0CF-736651935238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84EFC-0EC3-404C-A74D-FFB763DCCE0B}">
      <dgm:prSet phldrT="[Текст]"/>
      <dgm:spPr/>
      <dgm:t>
        <a:bodyPr/>
        <a:lstStyle/>
        <a:p>
          <a:r>
            <a:rPr lang="ru-RU" b="0" i="0" dirty="0"/>
            <a:t>с использованием паспорта для сканирования и проверки, а также фотографии, которую можно сделать прямо на камеру смартфона</a:t>
          </a:r>
          <a:endParaRPr lang="ru-RU" dirty="0"/>
        </a:p>
      </dgm:t>
    </dgm:pt>
    <dgm:pt modelId="{14EE1F1D-9B54-4403-9CD7-AAA177112D89}" type="parTrans" cxnId="{79F20F5C-812C-4862-8F6D-8163BFA02CE3}">
      <dgm:prSet/>
      <dgm:spPr/>
      <dgm:t>
        <a:bodyPr/>
        <a:lstStyle/>
        <a:p>
          <a:endParaRPr lang="ru-RU"/>
        </a:p>
      </dgm:t>
    </dgm:pt>
    <dgm:pt modelId="{48AF9E38-C26F-4915-897D-DC7C6F06A4A5}" type="sibTrans" cxnId="{79F20F5C-812C-4862-8F6D-8163BFA02CE3}">
      <dgm:prSet/>
      <dgm:spPr/>
      <dgm:t>
        <a:bodyPr/>
        <a:lstStyle/>
        <a:p>
          <a:endParaRPr lang="ru-RU"/>
        </a:p>
      </dgm:t>
    </dgm:pt>
    <dgm:pt modelId="{76F46CC2-B732-4149-BC72-D0EC025BB55E}">
      <dgm:prSet phldrT="[Текст]"/>
      <dgm:spPr/>
      <dgm:t>
        <a:bodyPr/>
        <a:lstStyle/>
        <a:p>
          <a:r>
            <a:rPr lang="ru-RU" b="0" i="0" dirty="0"/>
            <a:t>c использованием ИНН и пароля, которые используются для доступа в личный кабинет физлица на сайте nalog.ru</a:t>
          </a:r>
          <a:endParaRPr lang="ru-RU" dirty="0"/>
        </a:p>
      </dgm:t>
    </dgm:pt>
    <dgm:pt modelId="{42A6B7F1-B667-4219-9F95-7C211F1BBEB3}" type="parTrans" cxnId="{ADA43FC1-D036-45C3-87A7-91A6BF55BE4F}">
      <dgm:prSet/>
      <dgm:spPr/>
      <dgm:t>
        <a:bodyPr/>
        <a:lstStyle/>
        <a:p>
          <a:endParaRPr lang="ru-RU"/>
        </a:p>
      </dgm:t>
    </dgm:pt>
    <dgm:pt modelId="{D819842A-857D-4C23-8CBF-C18CD9594771}" type="sibTrans" cxnId="{ADA43FC1-D036-45C3-87A7-91A6BF55BE4F}">
      <dgm:prSet/>
      <dgm:spPr/>
      <dgm:t>
        <a:bodyPr/>
        <a:lstStyle/>
        <a:p>
          <a:endParaRPr lang="ru-RU"/>
        </a:p>
      </dgm:t>
    </dgm:pt>
    <dgm:pt modelId="{7084A1C3-9C8B-4B9C-B934-45D19BE08C3F}">
      <dgm:prSet phldrT="[Текст]"/>
      <dgm:spPr/>
      <dgm:t>
        <a:bodyPr/>
        <a:lstStyle/>
        <a:p>
          <a:r>
            <a:rPr lang="ru-RU" b="0" i="0" dirty="0"/>
            <a:t>с помощью учетной записи Единого портала государственных и муниципальных услуг</a:t>
          </a:r>
          <a:endParaRPr lang="ru-RU" dirty="0"/>
        </a:p>
      </dgm:t>
    </dgm:pt>
    <dgm:pt modelId="{5A1A9C78-1984-44C9-81CE-8C115CE4343B}" type="parTrans" cxnId="{2E394FAD-A2A5-412D-84B8-CA4EE779DA1B}">
      <dgm:prSet/>
      <dgm:spPr/>
      <dgm:t>
        <a:bodyPr/>
        <a:lstStyle/>
        <a:p>
          <a:endParaRPr lang="ru-RU"/>
        </a:p>
      </dgm:t>
    </dgm:pt>
    <dgm:pt modelId="{31FEC89F-459D-4E40-B56E-930197AB1611}" type="sibTrans" cxnId="{2E394FAD-A2A5-412D-84B8-CA4EE779DA1B}">
      <dgm:prSet/>
      <dgm:spPr/>
      <dgm:t>
        <a:bodyPr/>
        <a:lstStyle/>
        <a:p>
          <a:endParaRPr lang="ru-RU"/>
        </a:p>
      </dgm:t>
    </dgm:pt>
    <dgm:pt modelId="{9883544F-A5A3-4D8B-94D2-4C5CE0398EE0}" type="pres">
      <dgm:prSet presAssocID="{2145391E-868B-4F1A-A0CF-7366519352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650CDE-F8E6-4270-9DD9-56ECBE965E4D}" type="pres">
      <dgm:prSet presAssocID="{95684EFC-0EC3-404C-A74D-FFB763DCCE0B}" presName="parentLin" presStyleCnt="0"/>
      <dgm:spPr/>
    </dgm:pt>
    <dgm:pt modelId="{713E3BBD-1482-409E-9917-B92A55288D30}" type="pres">
      <dgm:prSet presAssocID="{95684EFC-0EC3-404C-A74D-FFB763DCCE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B648111-B7FF-4F2A-9E39-CFE2895F460C}" type="pres">
      <dgm:prSet presAssocID="{95684EFC-0EC3-404C-A74D-FFB763DCCE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79842-489C-42C9-BD9A-762AD7C2E3A7}" type="pres">
      <dgm:prSet presAssocID="{95684EFC-0EC3-404C-A74D-FFB763DCCE0B}" presName="negativeSpace" presStyleCnt="0"/>
      <dgm:spPr/>
    </dgm:pt>
    <dgm:pt modelId="{6C325596-9075-43EA-A8F1-B3E524252FB1}" type="pres">
      <dgm:prSet presAssocID="{95684EFC-0EC3-404C-A74D-FFB763DCCE0B}" presName="childText" presStyleLbl="conFgAcc1" presStyleIdx="0" presStyleCnt="3">
        <dgm:presLayoutVars>
          <dgm:bulletEnabled val="1"/>
        </dgm:presLayoutVars>
      </dgm:prSet>
      <dgm:spPr/>
    </dgm:pt>
    <dgm:pt modelId="{D08AEC9C-C3C0-4DE0-83EA-C51E9CD2311D}" type="pres">
      <dgm:prSet presAssocID="{48AF9E38-C26F-4915-897D-DC7C6F06A4A5}" presName="spaceBetweenRectangles" presStyleCnt="0"/>
      <dgm:spPr/>
    </dgm:pt>
    <dgm:pt modelId="{2B1D7946-C863-49B6-892C-D20E3FF91313}" type="pres">
      <dgm:prSet presAssocID="{76F46CC2-B732-4149-BC72-D0EC025BB55E}" presName="parentLin" presStyleCnt="0"/>
      <dgm:spPr/>
    </dgm:pt>
    <dgm:pt modelId="{25BB44A1-E808-4C17-8A0E-B1D545C9761F}" type="pres">
      <dgm:prSet presAssocID="{76F46CC2-B732-4149-BC72-D0EC025BB55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00A476-B0F3-4C3B-95FE-EB5596348518}" type="pres">
      <dgm:prSet presAssocID="{76F46CC2-B732-4149-BC72-D0EC025BB55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0FA6D-6F6D-4694-B7A2-392C33EBB631}" type="pres">
      <dgm:prSet presAssocID="{76F46CC2-B732-4149-BC72-D0EC025BB55E}" presName="negativeSpace" presStyleCnt="0"/>
      <dgm:spPr/>
    </dgm:pt>
    <dgm:pt modelId="{AF2266AE-F25D-4E5B-89F1-EA0EACF31C76}" type="pres">
      <dgm:prSet presAssocID="{76F46CC2-B732-4149-BC72-D0EC025BB55E}" presName="childText" presStyleLbl="conFgAcc1" presStyleIdx="1" presStyleCnt="3">
        <dgm:presLayoutVars>
          <dgm:bulletEnabled val="1"/>
        </dgm:presLayoutVars>
      </dgm:prSet>
      <dgm:spPr/>
    </dgm:pt>
    <dgm:pt modelId="{364D17E1-A896-4AC6-B611-69AF0D2A3D38}" type="pres">
      <dgm:prSet presAssocID="{D819842A-857D-4C23-8CBF-C18CD9594771}" presName="spaceBetweenRectangles" presStyleCnt="0"/>
      <dgm:spPr/>
    </dgm:pt>
    <dgm:pt modelId="{F6D34BE0-0603-4911-B210-4D2DC34E5BCD}" type="pres">
      <dgm:prSet presAssocID="{7084A1C3-9C8B-4B9C-B934-45D19BE08C3F}" presName="parentLin" presStyleCnt="0"/>
      <dgm:spPr/>
    </dgm:pt>
    <dgm:pt modelId="{972A4002-E235-4232-A2C1-401F928C4BFF}" type="pres">
      <dgm:prSet presAssocID="{7084A1C3-9C8B-4B9C-B934-45D19BE08C3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6DC6164-4B7E-4CBD-AE98-F187E39EB7DD}" type="pres">
      <dgm:prSet presAssocID="{7084A1C3-9C8B-4B9C-B934-45D19BE08C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06CB5-69C5-4377-B40B-A8D8BDF5A035}" type="pres">
      <dgm:prSet presAssocID="{7084A1C3-9C8B-4B9C-B934-45D19BE08C3F}" presName="negativeSpace" presStyleCnt="0"/>
      <dgm:spPr/>
    </dgm:pt>
    <dgm:pt modelId="{F0CDFCFC-A9E1-40E2-A039-681CD3C5CA72}" type="pres">
      <dgm:prSet presAssocID="{7084A1C3-9C8B-4B9C-B934-45D19BE08C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394FAD-A2A5-412D-84B8-CA4EE779DA1B}" srcId="{2145391E-868B-4F1A-A0CF-736651935238}" destId="{7084A1C3-9C8B-4B9C-B934-45D19BE08C3F}" srcOrd="2" destOrd="0" parTransId="{5A1A9C78-1984-44C9-81CE-8C115CE4343B}" sibTransId="{31FEC89F-459D-4E40-B56E-930197AB1611}"/>
    <dgm:cxn modelId="{7A50B043-3975-49A2-8E1A-84044775B6D8}" type="presOf" srcId="{2145391E-868B-4F1A-A0CF-736651935238}" destId="{9883544F-A5A3-4D8B-94D2-4C5CE0398EE0}" srcOrd="0" destOrd="0" presId="urn:microsoft.com/office/officeart/2005/8/layout/list1"/>
    <dgm:cxn modelId="{2634ABBC-5C3D-455E-AE4E-874CA2037E2C}" type="presOf" srcId="{76F46CC2-B732-4149-BC72-D0EC025BB55E}" destId="{3C00A476-B0F3-4C3B-95FE-EB5596348518}" srcOrd="1" destOrd="0" presId="urn:microsoft.com/office/officeart/2005/8/layout/list1"/>
    <dgm:cxn modelId="{C5D903D4-CB67-4826-8FCF-0616ECE96A0E}" type="presOf" srcId="{95684EFC-0EC3-404C-A74D-FFB763DCCE0B}" destId="{713E3BBD-1482-409E-9917-B92A55288D30}" srcOrd="0" destOrd="0" presId="urn:microsoft.com/office/officeart/2005/8/layout/list1"/>
    <dgm:cxn modelId="{79F20F5C-812C-4862-8F6D-8163BFA02CE3}" srcId="{2145391E-868B-4F1A-A0CF-736651935238}" destId="{95684EFC-0EC3-404C-A74D-FFB763DCCE0B}" srcOrd="0" destOrd="0" parTransId="{14EE1F1D-9B54-4403-9CD7-AAA177112D89}" sibTransId="{48AF9E38-C26F-4915-897D-DC7C6F06A4A5}"/>
    <dgm:cxn modelId="{7B0DD888-A639-4ED8-B42C-3B357A8C9830}" type="presOf" srcId="{7084A1C3-9C8B-4B9C-B934-45D19BE08C3F}" destId="{76DC6164-4B7E-4CBD-AE98-F187E39EB7DD}" srcOrd="1" destOrd="0" presId="urn:microsoft.com/office/officeart/2005/8/layout/list1"/>
    <dgm:cxn modelId="{002DBA28-E7FA-48A0-8C26-A1BDDAD64FE9}" type="presOf" srcId="{76F46CC2-B732-4149-BC72-D0EC025BB55E}" destId="{25BB44A1-E808-4C17-8A0E-B1D545C9761F}" srcOrd="0" destOrd="0" presId="urn:microsoft.com/office/officeart/2005/8/layout/list1"/>
    <dgm:cxn modelId="{EDB91917-A31E-4330-BF2B-79E3CDC54FE2}" type="presOf" srcId="{7084A1C3-9C8B-4B9C-B934-45D19BE08C3F}" destId="{972A4002-E235-4232-A2C1-401F928C4BFF}" srcOrd="0" destOrd="0" presId="urn:microsoft.com/office/officeart/2005/8/layout/list1"/>
    <dgm:cxn modelId="{782A9D34-66C0-46D8-9A6D-145CE59D1BE9}" type="presOf" srcId="{95684EFC-0EC3-404C-A74D-FFB763DCCE0B}" destId="{3B648111-B7FF-4F2A-9E39-CFE2895F460C}" srcOrd="1" destOrd="0" presId="urn:microsoft.com/office/officeart/2005/8/layout/list1"/>
    <dgm:cxn modelId="{ADA43FC1-D036-45C3-87A7-91A6BF55BE4F}" srcId="{2145391E-868B-4F1A-A0CF-736651935238}" destId="{76F46CC2-B732-4149-BC72-D0EC025BB55E}" srcOrd="1" destOrd="0" parTransId="{42A6B7F1-B667-4219-9F95-7C211F1BBEB3}" sibTransId="{D819842A-857D-4C23-8CBF-C18CD9594771}"/>
    <dgm:cxn modelId="{40BE77F9-9886-4A60-8A93-3EEB6A37DCD5}" type="presParOf" srcId="{9883544F-A5A3-4D8B-94D2-4C5CE0398EE0}" destId="{2D650CDE-F8E6-4270-9DD9-56ECBE965E4D}" srcOrd="0" destOrd="0" presId="urn:microsoft.com/office/officeart/2005/8/layout/list1"/>
    <dgm:cxn modelId="{A99D6A93-24D9-48FE-9C31-ABB41FF5F429}" type="presParOf" srcId="{2D650CDE-F8E6-4270-9DD9-56ECBE965E4D}" destId="{713E3BBD-1482-409E-9917-B92A55288D30}" srcOrd="0" destOrd="0" presId="urn:microsoft.com/office/officeart/2005/8/layout/list1"/>
    <dgm:cxn modelId="{A069F7A2-AF74-45D2-AEC9-05231E54D801}" type="presParOf" srcId="{2D650CDE-F8E6-4270-9DD9-56ECBE965E4D}" destId="{3B648111-B7FF-4F2A-9E39-CFE2895F460C}" srcOrd="1" destOrd="0" presId="urn:microsoft.com/office/officeart/2005/8/layout/list1"/>
    <dgm:cxn modelId="{A7334B3C-5193-4C1E-A859-4645FB1EBDED}" type="presParOf" srcId="{9883544F-A5A3-4D8B-94D2-4C5CE0398EE0}" destId="{9B079842-489C-42C9-BD9A-762AD7C2E3A7}" srcOrd="1" destOrd="0" presId="urn:microsoft.com/office/officeart/2005/8/layout/list1"/>
    <dgm:cxn modelId="{2F9EB99C-3414-460E-80B0-EC55DF67459C}" type="presParOf" srcId="{9883544F-A5A3-4D8B-94D2-4C5CE0398EE0}" destId="{6C325596-9075-43EA-A8F1-B3E524252FB1}" srcOrd="2" destOrd="0" presId="urn:microsoft.com/office/officeart/2005/8/layout/list1"/>
    <dgm:cxn modelId="{10C19C35-7CE8-43FF-B4B3-A186DF8EC396}" type="presParOf" srcId="{9883544F-A5A3-4D8B-94D2-4C5CE0398EE0}" destId="{D08AEC9C-C3C0-4DE0-83EA-C51E9CD2311D}" srcOrd="3" destOrd="0" presId="urn:microsoft.com/office/officeart/2005/8/layout/list1"/>
    <dgm:cxn modelId="{03C7C343-8783-4517-B7FB-7B6280FE3CA2}" type="presParOf" srcId="{9883544F-A5A3-4D8B-94D2-4C5CE0398EE0}" destId="{2B1D7946-C863-49B6-892C-D20E3FF91313}" srcOrd="4" destOrd="0" presId="urn:microsoft.com/office/officeart/2005/8/layout/list1"/>
    <dgm:cxn modelId="{AD92F4E6-6ACA-4AE1-8C0F-8766664424BD}" type="presParOf" srcId="{2B1D7946-C863-49B6-892C-D20E3FF91313}" destId="{25BB44A1-E808-4C17-8A0E-B1D545C9761F}" srcOrd="0" destOrd="0" presId="urn:microsoft.com/office/officeart/2005/8/layout/list1"/>
    <dgm:cxn modelId="{77852CDE-5D74-4B11-A8A6-32654D454DA4}" type="presParOf" srcId="{2B1D7946-C863-49B6-892C-D20E3FF91313}" destId="{3C00A476-B0F3-4C3B-95FE-EB5596348518}" srcOrd="1" destOrd="0" presId="urn:microsoft.com/office/officeart/2005/8/layout/list1"/>
    <dgm:cxn modelId="{1B7E44B8-10AE-4845-A6D0-22CDA7581507}" type="presParOf" srcId="{9883544F-A5A3-4D8B-94D2-4C5CE0398EE0}" destId="{0DA0FA6D-6F6D-4694-B7A2-392C33EBB631}" srcOrd="5" destOrd="0" presId="urn:microsoft.com/office/officeart/2005/8/layout/list1"/>
    <dgm:cxn modelId="{2417B17C-72BA-42E8-A869-E0B982BEFFE2}" type="presParOf" srcId="{9883544F-A5A3-4D8B-94D2-4C5CE0398EE0}" destId="{AF2266AE-F25D-4E5B-89F1-EA0EACF31C76}" srcOrd="6" destOrd="0" presId="urn:microsoft.com/office/officeart/2005/8/layout/list1"/>
    <dgm:cxn modelId="{3B1F9F8E-B945-4AF3-8290-73149EC83DD5}" type="presParOf" srcId="{9883544F-A5A3-4D8B-94D2-4C5CE0398EE0}" destId="{364D17E1-A896-4AC6-B611-69AF0D2A3D38}" srcOrd="7" destOrd="0" presId="urn:microsoft.com/office/officeart/2005/8/layout/list1"/>
    <dgm:cxn modelId="{001D9828-8DFB-4365-863B-9608A8D49731}" type="presParOf" srcId="{9883544F-A5A3-4D8B-94D2-4C5CE0398EE0}" destId="{F6D34BE0-0603-4911-B210-4D2DC34E5BCD}" srcOrd="8" destOrd="0" presId="urn:microsoft.com/office/officeart/2005/8/layout/list1"/>
    <dgm:cxn modelId="{1C501FC0-02CB-4BAD-82AB-B6D2AC692C85}" type="presParOf" srcId="{F6D34BE0-0603-4911-B210-4D2DC34E5BCD}" destId="{972A4002-E235-4232-A2C1-401F928C4BFF}" srcOrd="0" destOrd="0" presId="urn:microsoft.com/office/officeart/2005/8/layout/list1"/>
    <dgm:cxn modelId="{A4EBE455-ACAB-40A1-8F5E-1F2A0083BC40}" type="presParOf" srcId="{F6D34BE0-0603-4911-B210-4D2DC34E5BCD}" destId="{76DC6164-4B7E-4CBD-AE98-F187E39EB7DD}" srcOrd="1" destOrd="0" presId="urn:microsoft.com/office/officeart/2005/8/layout/list1"/>
    <dgm:cxn modelId="{49EF883D-860D-4FB5-B20F-AD4F5AD8ED36}" type="presParOf" srcId="{9883544F-A5A3-4D8B-94D2-4C5CE0398EE0}" destId="{D2C06CB5-69C5-4377-B40B-A8D8BDF5A035}" srcOrd="9" destOrd="0" presId="urn:microsoft.com/office/officeart/2005/8/layout/list1"/>
    <dgm:cxn modelId="{D8FE0FC6-910F-49FF-AB74-89CAD0CD71C0}" type="presParOf" srcId="{9883544F-A5A3-4D8B-94D2-4C5CE0398EE0}" destId="{F0CDFCFC-A9E1-40E2-A039-681CD3C5CA7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9D952-D5A6-4ACB-9DA7-1FA6DA28FCFC}">
      <dsp:nvSpPr>
        <dsp:cNvPr id="0" name=""/>
        <dsp:cNvSpPr/>
      </dsp:nvSpPr>
      <dsp:spPr>
        <a:xfrm>
          <a:off x="969702" y="882535"/>
          <a:ext cx="1043929" cy="1043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66F38-9FCD-4DF0-BE1B-9BEC38E9D245}">
      <dsp:nvSpPr>
        <dsp:cNvPr id="0" name=""/>
        <dsp:cNvSpPr/>
      </dsp:nvSpPr>
      <dsp:spPr>
        <a:xfrm>
          <a:off x="338" y="2017509"/>
          <a:ext cx="2982656" cy="44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500" b="1" i="0" kern="1200" dirty="0"/>
            <a:t>НЕТ ОТЧЕТОВ</a:t>
          </a:r>
          <a:br>
            <a:rPr lang="ru-RU" sz="1500" b="1" i="0" kern="1200" dirty="0"/>
          </a:br>
          <a:r>
            <a:rPr lang="ru-RU" sz="1500" b="1" i="0" kern="1200" dirty="0"/>
            <a:t>И ДЕКЛАРАЦИЙ</a:t>
          </a:r>
          <a:endParaRPr lang="ru-RU" sz="1500" kern="1200" dirty="0"/>
        </a:p>
      </dsp:txBody>
      <dsp:txXfrm>
        <a:off x="338" y="2017509"/>
        <a:ext cx="2982656" cy="447398"/>
      </dsp:txXfrm>
    </dsp:sp>
    <dsp:sp modelId="{0F6C7E17-D503-4A31-9B46-2E07CD59A6E8}">
      <dsp:nvSpPr>
        <dsp:cNvPr id="0" name=""/>
        <dsp:cNvSpPr/>
      </dsp:nvSpPr>
      <dsp:spPr>
        <a:xfrm>
          <a:off x="338" y="2507253"/>
          <a:ext cx="2982656" cy="492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/>
            <a:t>Декларацию представлять не нужно. Учет доходов ведется автоматически в мобильном приложении</a:t>
          </a:r>
          <a:endParaRPr lang="ru-RU" sz="1100" kern="1200" dirty="0"/>
        </a:p>
      </dsp:txBody>
      <dsp:txXfrm>
        <a:off x="338" y="2507253"/>
        <a:ext cx="2982656" cy="492572"/>
      </dsp:txXfrm>
    </dsp:sp>
    <dsp:sp modelId="{28A4E538-8EAC-4AA2-B549-636789AFFE33}">
      <dsp:nvSpPr>
        <dsp:cNvPr id="0" name=""/>
        <dsp:cNvSpPr/>
      </dsp:nvSpPr>
      <dsp:spPr>
        <a:xfrm>
          <a:off x="4468602" y="743797"/>
          <a:ext cx="1043929" cy="104392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272A3-396C-41E2-BBAD-4A690CBF00C1}">
      <dsp:nvSpPr>
        <dsp:cNvPr id="0" name=""/>
        <dsp:cNvSpPr/>
      </dsp:nvSpPr>
      <dsp:spPr>
        <a:xfrm>
          <a:off x="3504959" y="2017509"/>
          <a:ext cx="2982656" cy="44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500" b="1" i="0" kern="1200" dirty="0"/>
            <a:t>ЧЕК ФОРМИРУЕТСЯ</a:t>
          </a:r>
          <a:br>
            <a:rPr lang="ru-RU" sz="1500" b="1" i="0" kern="1200" dirty="0"/>
          </a:br>
          <a:r>
            <a:rPr lang="ru-RU" sz="1500" b="1" i="0" kern="1200" dirty="0"/>
            <a:t>В ПРИЛОЖЕНИИ</a:t>
          </a:r>
          <a:endParaRPr lang="ru-RU" sz="1500" kern="1200" dirty="0"/>
        </a:p>
      </dsp:txBody>
      <dsp:txXfrm>
        <a:off x="3504959" y="2017509"/>
        <a:ext cx="2982656" cy="447398"/>
      </dsp:txXfrm>
    </dsp:sp>
    <dsp:sp modelId="{83748188-78CD-4E54-91A0-08126323023E}">
      <dsp:nvSpPr>
        <dsp:cNvPr id="0" name=""/>
        <dsp:cNvSpPr/>
      </dsp:nvSpPr>
      <dsp:spPr>
        <a:xfrm>
          <a:off x="3504959" y="2507253"/>
          <a:ext cx="2982656" cy="492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/>
            <a:t>Не надо покупать ККТ. Чек можно сформировать в мобильном приложении «Мой налог»</a:t>
          </a:r>
          <a:endParaRPr lang="ru-RU" sz="1100" kern="1200" dirty="0"/>
        </a:p>
      </dsp:txBody>
      <dsp:txXfrm>
        <a:off x="3504959" y="2507253"/>
        <a:ext cx="2982656" cy="492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2D6DE-D997-49BD-AE7D-87912C23E376}">
      <dsp:nvSpPr>
        <dsp:cNvPr id="0" name=""/>
        <dsp:cNvSpPr/>
      </dsp:nvSpPr>
      <dsp:spPr>
        <a:xfrm>
          <a:off x="862453" y="511566"/>
          <a:ext cx="1323000" cy="1323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73211-584E-48C9-B0D8-884D3FCD24C8}">
      <dsp:nvSpPr>
        <dsp:cNvPr id="0" name=""/>
        <dsp:cNvSpPr/>
      </dsp:nvSpPr>
      <dsp:spPr>
        <a:xfrm>
          <a:off x="0" y="2012968"/>
          <a:ext cx="3780000" cy="56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900" b="1" i="0" kern="1200" dirty="0"/>
            <a:t>МОЖНО НЕ ПЛАТИТЬ</a:t>
          </a:r>
          <a:br>
            <a:rPr lang="ru-RU" sz="1900" b="1" i="0" kern="1200" dirty="0"/>
          </a:br>
          <a:r>
            <a:rPr lang="ru-RU" sz="1900" b="1" i="0" kern="1200" dirty="0"/>
            <a:t>СТРАХОВЫЕ ВЗНОСЫ</a:t>
          </a:r>
          <a:endParaRPr lang="ru-RU" sz="1900" kern="1200" dirty="0"/>
        </a:p>
      </dsp:txBody>
      <dsp:txXfrm>
        <a:off x="0" y="2012968"/>
        <a:ext cx="3780000" cy="567000"/>
      </dsp:txXfrm>
    </dsp:sp>
    <dsp:sp modelId="{2C76A0A3-5495-4B05-B702-DBCB28B7156E}">
      <dsp:nvSpPr>
        <dsp:cNvPr id="0" name=""/>
        <dsp:cNvSpPr/>
      </dsp:nvSpPr>
      <dsp:spPr>
        <a:xfrm>
          <a:off x="2569" y="2626244"/>
          <a:ext cx="3780000" cy="8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/>
            <a:t>Отсутствует обязанность по уплате фиксированных взносов на пенсионное страхование. Пенсионное страхование осуществляется в добровольном порядке</a:t>
          </a:r>
          <a:endParaRPr lang="ru-RU" sz="1400" kern="1200" dirty="0"/>
        </a:p>
      </dsp:txBody>
      <dsp:txXfrm>
        <a:off x="2569" y="2626244"/>
        <a:ext cx="3780000" cy="836935"/>
      </dsp:txXfrm>
    </dsp:sp>
    <dsp:sp modelId="{A770E690-50FF-4A06-98AB-4483AC063169}">
      <dsp:nvSpPr>
        <dsp:cNvPr id="0" name=""/>
        <dsp:cNvSpPr/>
      </dsp:nvSpPr>
      <dsp:spPr>
        <a:xfrm>
          <a:off x="4403334" y="655667"/>
          <a:ext cx="1323000" cy="1323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20EF0-D516-4A10-9EF9-56C9FB46C922}">
      <dsp:nvSpPr>
        <dsp:cNvPr id="0" name=""/>
        <dsp:cNvSpPr/>
      </dsp:nvSpPr>
      <dsp:spPr>
        <a:xfrm>
          <a:off x="4060021" y="1953643"/>
          <a:ext cx="3780000" cy="56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1900" b="1" i="0" kern="1200" dirty="0"/>
            <a:t>ЛЕГАЛЬНАЯ РАБОТА</a:t>
          </a:r>
          <a:br>
            <a:rPr lang="ru-RU" sz="1900" b="1" i="0" kern="1200" dirty="0"/>
          </a:br>
          <a:r>
            <a:rPr lang="ru-RU" sz="1900" b="1" i="0" kern="1200" dirty="0"/>
            <a:t>БЕЗ СТАТУСА ИП</a:t>
          </a:r>
          <a:endParaRPr lang="ru-RU" sz="1900" kern="1200" dirty="0"/>
        </a:p>
      </dsp:txBody>
      <dsp:txXfrm>
        <a:off x="4060021" y="1953643"/>
        <a:ext cx="3780000" cy="567000"/>
      </dsp:txXfrm>
    </dsp:sp>
    <dsp:sp modelId="{97658AC9-48C1-4625-B8FE-F1630532AC8A}">
      <dsp:nvSpPr>
        <dsp:cNvPr id="0" name=""/>
        <dsp:cNvSpPr/>
      </dsp:nvSpPr>
      <dsp:spPr>
        <a:xfrm>
          <a:off x="4015644" y="2600534"/>
          <a:ext cx="3780000" cy="8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/>
            <a:t>Можно работать без регистрации в качестве ИП. Доход подтверждается справкой из приложения</a:t>
          </a:r>
          <a:endParaRPr lang="ru-RU" sz="1400" kern="1200" dirty="0"/>
        </a:p>
      </dsp:txBody>
      <dsp:txXfrm>
        <a:off x="4015644" y="2600534"/>
        <a:ext cx="3780000" cy="83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F1B4F-6E91-4E7A-9A4C-391CACBCCA46}">
      <dsp:nvSpPr>
        <dsp:cNvPr id="0" name=""/>
        <dsp:cNvSpPr/>
      </dsp:nvSpPr>
      <dsp:spPr>
        <a:xfrm rot="5400000">
          <a:off x="-312219" y="315536"/>
          <a:ext cx="2081461" cy="14570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/>
            <a:t>ПРЕДОСТАВЛЯЕТСЯ</a:t>
          </a:r>
          <a:br>
            <a:rPr lang="ru-RU" sz="1100" b="1" i="0" kern="1200" dirty="0"/>
          </a:br>
          <a:r>
            <a:rPr lang="ru-RU" sz="1100" b="1" i="0" kern="1200" dirty="0"/>
            <a:t>НАЛОГОВЫЙ ВЫЧЕТ</a:t>
          </a:r>
          <a:endParaRPr lang="ru-RU" sz="1100" kern="1200" dirty="0"/>
        </a:p>
      </dsp:txBody>
      <dsp:txXfrm rot="-5400000">
        <a:off x="1" y="731829"/>
        <a:ext cx="1457023" cy="624438"/>
      </dsp:txXfrm>
    </dsp:sp>
    <dsp:sp modelId="{78DFBBA7-A67F-4761-B6F5-DA9A4DAB77CF}">
      <dsp:nvSpPr>
        <dsp:cNvPr id="0" name=""/>
        <dsp:cNvSpPr/>
      </dsp:nvSpPr>
      <dsp:spPr>
        <a:xfrm rot="5400000">
          <a:off x="3296014" y="-1835673"/>
          <a:ext cx="1352950" cy="5030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/>
            <a:t>Сумма вычета — 10 000 рублей.</a:t>
          </a:r>
          <a:r>
            <a:rPr lang="ru-RU" sz="2100" kern="1200" dirty="0"/>
            <a:t/>
          </a:r>
          <a:br>
            <a:rPr lang="ru-RU" sz="2100" kern="1200" dirty="0"/>
          </a:br>
          <a:r>
            <a:rPr lang="ru-RU" sz="2100" b="0" i="0" kern="1200" dirty="0"/>
            <a:t>Ставка 4% уменьшается до 3%,</a:t>
          </a:r>
          <a:r>
            <a:rPr lang="ru-RU" sz="2100" kern="1200" dirty="0"/>
            <a:t/>
          </a:r>
          <a:br>
            <a:rPr lang="ru-RU" sz="2100" kern="1200" dirty="0"/>
          </a:br>
          <a:r>
            <a:rPr lang="ru-RU" sz="2100" b="0" i="0" kern="1200" dirty="0"/>
            <a:t>ставка 6% уменьшается до 4%.</a:t>
          </a:r>
          <a:r>
            <a:rPr lang="ru-RU" sz="2100" kern="1200" dirty="0"/>
            <a:t/>
          </a:r>
          <a:br>
            <a:rPr lang="ru-RU" sz="2100" kern="1200" dirty="0"/>
          </a:br>
          <a:r>
            <a:rPr lang="ru-RU" sz="2100" b="0" i="0" kern="1200" dirty="0"/>
            <a:t>Расчет автоматический.</a:t>
          </a:r>
          <a:endParaRPr lang="ru-RU" sz="2100" kern="1200" dirty="0"/>
        </a:p>
      </dsp:txBody>
      <dsp:txXfrm rot="-5400000">
        <a:off x="1457024" y="69363"/>
        <a:ext cx="4964885" cy="1220858"/>
      </dsp:txXfrm>
    </dsp:sp>
    <dsp:sp modelId="{381FCEE8-89B8-4B0C-8FEA-99989370D074}">
      <dsp:nvSpPr>
        <dsp:cNvPr id="0" name=""/>
        <dsp:cNvSpPr/>
      </dsp:nvSpPr>
      <dsp:spPr>
        <a:xfrm rot="5400000">
          <a:off x="-312219" y="2109802"/>
          <a:ext cx="2081461" cy="1457023"/>
        </a:xfrm>
        <a:prstGeom prst="chevron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19050" cap="rnd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/>
            <a:t>НЕ НУЖНО СЧИТАТЬ</a:t>
          </a:r>
          <a:br>
            <a:rPr lang="ru-RU" sz="1100" b="1" i="0" kern="1200" dirty="0"/>
          </a:br>
          <a:r>
            <a:rPr lang="ru-RU" sz="1100" b="1" i="0" kern="1200" dirty="0"/>
            <a:t>НАЛОГ К УПЛАТЕ</a:t>
          </a:r>
          <a:endParaRPr lang="ru-RU" sz="1100" kern="1200" dirty="0"/>
        </a:p>
      </dsp:txBody>
      <dsp:txXfrm rot="-5400000">
        <a:off x="1" y="2526095"/>
        <a:ext cx="1457023" cy="624438"/>
      </dsp:txXfrm>
    </dsp:sp>
    <dsp:sp modelId="{8CDBD71A-E25C-4166-81DB-8BF246930EFD}">
      <dsp:nvSpPr>
        <dsp:cNvPr id="0" name=""/>
        <dsp:cNvSpPr/>
      </dsp:nvSpPr>
      <dsp:spPr>
        <a:xfrm rot="5400000">
          <a:off x="3296014" y="-41407"/>
          <a:ext cx="1352950" cy="5030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Налог начисляется автоматически в приложении.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Уплата — не позднее 25 числа следующего месяца</a:t>
          </a:r>
        </a:p>
      </dsp:txBody>
      <dsp:txXfrm rot="-5400000">
        <a:off x="1457024" y="1863629"/>
        <a:ext cx="4964885" cy="1220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1B7C-C50A-4951-8DB1-E7B4BF983325}">
      <dsp:nvSpPr>
        <dsp:cNvPr id="0" name=""/>
        <dsp:cNvSpPr/>
      </dsp:nvSpPr>
      <dsp:spPr>
        <a:xfrm>
          <a:off x="0" y="532290"/>
          <a:ext cx="6628804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469" tIns="520700" rIns="51446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0" i="0" kern="1200" dirty="0"/>
            <a:t>4% — с доходов от физлиц.</a:t>
          </a:r>
          <a:r>
            <a:rPr lang="ru-RU" sz="2500" kern="1200" dirty="0"/>
            <a:t/>
          </a:r>
          <a:br>
            <a:rPr lang="ru-RU" sz="2500" kern="1200" dirty="0"/>
          </a:br>
          <a:r>
            <a:rPr lang="ru-RU" sz="2500" b="0" i="0" kern="1200" dirty="0"/>
            <a:t>6% — с доходов от юрлиц и ИП. Других обязательных платежей нет</a:t>
          </a:r>
          <a:endParaRPr lang="ru-RU" sz="2500" kern="1200" dirty="0"/>
        </a:p>
      </dsp:txBody>
      <dsp:txXfrm>
        <a:off x="0" y="532290"/>
        <a:ext cx="6628804" cy="1732500"/>
      </dsp:txXfrm>
    </dsp:sp>
    <dsp:sp modelId="{E3DFD399-CCAC-4321-90B8-9EF5D8EBC2F8}">
      <dsp:nvSpPr>
        <dsp:cNvPr id="0" name=""/>
        <dsp:cNvSpPr/>
      </dsp:nvSpPr>
      <dsp:spPr>
        <a:xfrm>
          <a:off x="331440" y="163290"/>
          <a:ext cx="4640162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/>
            <a:t>ВЫГОДНЫЕ</a:t>
          </a:r>
          <a:br>
            <a:rPr lang="ru-RU" sz="2500" b="1" i="0" kern="1200" dirty="0"/>
          </a:br>
          <a:r>
            <a:rPr lang="ru-RU" sz="2500" b="1" i="0" kern="1200" dirty="0"/>
            <a:t>НАЛОГОВЫЕ СТАВКИ</a:t>
          </a:r>
          <a:endParaRPr lang="ru-RU" sz="2500" kern="1200" dirty="0"/>
        </a:p>
      </dsp:txBody>
      <dsp:txXfrm>
        <a:off x="367466" y="199316"/>
        <a:ext cx="4568110" cy="665948"/>
      </dsp:txXfrm>
    </dsp:sp>
    <dsp:sp modelId="{CB457DB0-1130-4683-983C-88C1D231F567}">
      <dsp:nvSpPr>
        <dsp:cNvPr id="0" name=""/>
        <dsp:cNvSpPr/>
      </dsp:nvSpPr>
      <dsp:spPr>
        <a:xfrm>
          <a:off x="0" y="2768790"/>
          <a:ext cx="6628804" cy="204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469" tIns="520700" rIns="51446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0" i="0" kern="1200" dirty="0"/>
            <a:t>Регистрация без визита в инспекцию: в мобильном приложении, на сайте ФНС России, через банк или портал госуслуг</a:t>
          </a:r>
          <a:endParaRPr lang="ru-RU" sz="2500" kern="1200" dirty="0"/>
        </a:p>
      </dsp:txBody>
      <dsp:txXfrm>
        <a:off x="0" y="2768790"/>
        <a:ext cx="6628804" cy="2047500"/>
      </dsp:txXfrm>
    </dsp:sp>
    <dsp:sp modelId="{9B6E1BF4-454E-4FB3-B0D4-4FB1B1077668}">
      <dsp:nvSpPr>
        <dsp:cNvPr id="0" name=""/>
        <dsp:cNvSpPr/>
      </dsp:nvSpPr>
      <dsp:spPr>
        <a:xfrm>
          <a:off x="331440" y="2399790"/>
          <a:ext cx="4640162" cy="738000"/>
        </a:xfrm>
        <a:prstGeom prst="roundRect">
          <a:avLst/>
        </a:prstGeom>
        <a:gradFill rotWithShape="0">
          <a:gsLst>
            <a:gs pos="0">
              <a:schemeClr val="accent2">
                <a:hueOff val="1907790"/>
                <a:satOff val="-43528"/>
                <a:lumOff val="16079"/>
                <a:alphaOff val="0"/>
                <a:tint val="96000"/>
                <a:lumMod val="100000"/>
              </a:schemeClr>
            </a:gs>
            <a:gs pos="78000">
              <a:schemeClr val="accent2">
                <a:hueOff val="1907790"/>
                <a:satOff val="-43528"/>
                <a:lumOff val="160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/>
            <a:t>ПРОСТАЯ РЕГИСТРАЦИЯ</a:t>
          </a:r>
          <a:br>
            <a:rPr lang="ru-RU" sz="2500" b="1" i="0" kern="1200" dirty="0"/>
          </a:br>
          <a:r>
            <a:rPr lang="ru-RU" sz="2500" b="1" i="0" kern="1200" dirty="0"/>
            <a:t>ЧЕРЕЗ ИНТЕРНЕТ</a:t>
          </a:r>
          <a:endParaRPr lang="ru-RU" sz="2500" kern="1200" dirty="0"/>
        </a:p>
      </dsp:txBody>
      <dsp:txXfrm>
        <a:off x="367466" y="2435816"/>
        <a:ext cx="4568110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DAB47-6A09-43B0-AB98-37A92A94C5D0}">
      <dsp:nvSpPr>
        <dsp:cNvPr id="0" name=""/>
        <dsp:cNvSpPr/>
      </dsp:nvSpPr>
      <dsp:spPr>
        <a:xfrm>
          <a:off x="0" y="246136"/>
          <a:ext cx="3957349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134" tIns="312420" rIns="3071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/>
            <a:t>налог на доходы физических лиц с тех доходов, которые облагаются налогом на профессиональный доход</a:t>
          </a:r>
        </a:p>
      </dsp:txBody>
      <dsp:txXfrm>
        <a:off x="0" y="246136"/>
        <a:ext cx="3957349" cy="1228500"/>
      </dsp:txXfrm>
    </dsp:sp>
    <dsp:sp modelId="{557BE2CB-440F-4D15-B23C-8A3315C3D073}">
      <dsp:nvSpPr>
        <dsp:cNvPr id="0" name=""/>
        <dsp:cNvSpPr/>
      </dsp:nvSpPr>
      <dsp:spPr>
        <a:xfrm>
          <a:off x="197867" y="24736"/>
          <a:ext cx="2770144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705" tIns="0" rIns="10470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Физические лица: </a:t>
          </a:r>
        </a:p>
      </dsp:txBody>
      <dsp:txXfrm>
        <a:off x="219483" y="46352"/>
        <a:ext cx="2726912" cy="399568"/>
      </dsp:txXfrm>
    </dsp:sp>
    <dsp:sp modelId="{71D3759A-FB91-41DA-B76B-469BA69EDA49}">
      <dsp:nvSpPr>
        <dsp:cNvPr id="0" name=""/>
        <dsp:cNvSpPr/>
      </dsp:nvSpPr>
      <dsp:spPr>
        <a:xfrm>
          <a:off x="0" y="1777036"/>
          <a:ext cx="3957349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21323124"/>
              <a:satOff val="12119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134" tIns="312420" rIns="3071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/>
            <a:t>налог на доходы физических лиц с тех доходов, которые облагаются налогом на профессиональный доход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/>
            <a:t>налог на добавленную стоимость, за исключением НДС при ввозе товаров на территорию России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/>
            <a:t>фиксированные страховые взносы</a:t>
          </a:r>
        </a:p>
      </dsp:txBody>
      <dsp:txXfrm>
        <a:off x="0" y="1777036"/>
        <a:ext cx="3957349" cy="2079000"/>
      </dsp:txXfrm>
    </dsp:sp>
    <dsp:sp modelId="{9473BF70-2332-42F3-92F8-CACBD2B08103}">
      <dsp:nvSpPr>
        <dsp:cNvPr id="0" name=""/>
        <dsp:cNvSpPr/>
      </dsp:nvSpPr>
      <dsp:spPr>
        <a:xfrm>
          <a:off x="197867" y="1555636"/>
          <a:ext cx="2770144" cy="442800"/>
        </a:xfrm>
        <a:prstGeom prst="roundRect">
          <a:avLst/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705" tIns="0" rIns="10470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Индивидуальные предприниматели:</a:t>
          </a:r>
        </a:p>
      </dsp:txBody>
      <dsp:txXfrm>
        <a:off x="219483" y="1577252"/>
        <a:ext cx="2726912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25596-9075-43EA-A8F1-B3E524252FB1}">
      <dsp:nvSpPr>
        <dsp:cNvPr id="0" name=""/>
        <dsp:cNvSpPr/>
      </dsp:nvSpPr>
      <dsp:spPr>
        <a:xfrm>
          <a:off x="0" y="2575830"/>
          <a:ext cx="891884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648111-B7FF-4F2A-9E39-CFE2895F460C}">
      <dsp:nvSpPr>
        <dsp:cNvPr id="0" name=""/>
        <dsp:cNvSpPr/>
      </dsp:nvSpPr>
      <dsp:spPr>
        <a:xfrm>
          <a:off x="445942" y="2369191"/>
          <a:ext cx="624318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978" tIns="0" rIns="2359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/>
            <a:t>с использованием паспорта для сканирования и проверки, а также фотографии, которую можно сделать прямо на камеру смартфона</a:t>
          </a:r>
          <a:endParaRPr lang="ru-RU" sz="1400" kern="1200" dirty="0"/>
        </a:p>
      </dsp:txBody>
      <dsp:txXfrm>
        <a:off x="466117" y="2389366"/>
        <a:ext cx="6202839" cy="372930"/>
      </dsp:txXfrm>
    </dsp:sp>
    <dsp:sp modelId="{AF2266AE-F25D-4E5B-89F1-EA0EACF31C76}">
      <dsp:nvSpPr>
        <dsp:cNvPr id="0" name=""/>
        <dsp:cNvSpPr/>
      </dsp:nvSpPr>
      <dsp:spPr>
        <a:xfrm>
          <a:off x="0" y="3210870"/>
          <a:ext cx="891884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00A476-B0F3-4C3B-95FE-EB5596348518}">
      <dsp:nvSpPr>
        <dsp:cNvPr id="0" name=""/>
        <dsp:cNvSpPr/>
      </dsp:nvSpPr>
      <dsp:spPr>
        <a:xfrm>
          <a:off x="445942" y="3004231"/>
          <a:ext cx="624318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978" tIns="0" rIns="2359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/>
            <a:t>c использованием ИНН и пароля, которые используются для доступа в личный кабинет физлица на сайте nalog.ru</a:t>
          </a:r>
          <a:endParaRPr lang="ru-RU" sz="1400" kern="1200" dirty="0"/>
        </a:p>
      </dsp:txBody>
      <dsp:txXfrm>
        <a:off x="466117" y="3024406"/>
        <a:ext cx="6202839" cy="372930"/>
      </dsp:txXfrm>
    </dsp:sp>
    <dsp:sp modelId="{F0CDFCFC-A9E1-40E2-A039-681CD3C5CA72}">
      <dsp:nvSpPr>
        <dsp:cNvPr id="0" name=""/>
        <dsp:cNvSpPr/>
      </dsp:nvSpPr>
      <dsp:spPr>
        <a:xfrm>
          <a:off x="0" y="3845911"/>
          <a:ext cx="891884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DC6164-4B7E-4CBD-AE98-F187E39EB7DD}">
      <dsp:nvSpPr>
        <dsp:cNvPr id="0" name=""/>
        <dsp:cNvSpPr/>
      </dsp:nvSpPr>
      <dsp:spPr>
        <a:xfrm>
          <a:off x="445942" y="3639271"/>
          <a:ext cx="624318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978" tIns="0" rIns="2359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/>
            <a:t>с помощью учетной записи Единого портала государственных и муниципальных услуг</a:t>
          </a:r>
          <a:endParaRPr lang="ru-RU" sz="1400" kern="1200" dirty="0"/>
        </a:p>
      </dsp:txBody>
      <dsp:txXfrm>
        <a:off x="466117" y="3659446"/>
        <a:ext cx="6202839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A0421-06F5-4EE9-AC3A-22D45D74F7D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2464-5B06-462B-9819-2077B348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3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82464-5B06-462B-9819-2077B34853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82464-5B06-462B-9819-2077B34853A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5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5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6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936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40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0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3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3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5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1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9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5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7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6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5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BFFD5-669E-4E75-A388-326AED95FB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2F4A4A-9598-4018-9495-7D6EB71B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2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knpd.nalog.ru/auth/login" TargetMode="External"/><Relationship Id="rId2" Type="http://schemas.openxmlformats.org/officeDocument/2006/relationships/hyperlink" Target="https://npd.nalog.ru/credit-org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pd.nalog.ru/app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DC1F2A-3FBC-4734-869E-4DEE33777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4" r="4941" b="9092"/>
          <a:stretch/>
        </p:blipFill>
        <p:spPr>
          <a:xfrm>
            <a:off x="3190461" y="0"/>
            <a:ext cx="9001539" cy="7792404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82C106-43E5-4382-8FA7-A19460893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854" y="3781529"/>
            <a:ext cx="4156844" cy="190583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НАЛОГ НА </a:t>
            </a:r>
            <a:b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ПРОФЕССИОНАЛЬНЫЙ </a:t>
            </a:r>
            <a:b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ДОХОД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2933122-065B-405C-A899-DE8DD5198671}"/>
              </a:ext>
            </a:extLst>
          </p:cNvPr>
          <p:cNvSpPr/>
          <p:nvPr/>
        </p:nvSpPr>
        <p:spPr>
          <a:xfrm>
            <a:off x="353453" y="1981486"/>
            <a:ext cx="4156844" cy="12810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Стать </a:t>
            </a:r>
          </a:p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самозанятым просто!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C9177B-8EE4-4C4C-ACAC-3DF0D197267E}"/>
              </a:ext>
            </a:extLst>
          </p:cNvPr>
          <p:cNvSpPr txBox="1"/>
          <p:nvPr/>
        </p:nvSpPr>
        <p:spPr>
          <a:xfrm>
            <a:off x="4868700" y="6363241"/>
            <a:ext cx="7356044" cy="64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Действует на территории Волгоградской области с 01.01.2020г.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(Федеральный закон от 15.12.2019 №428 – ФЗ)</a:t>
            </a:r>
          </a:p>
        </p:txBody>
      </p:sp>
    </p:spTree>
    <p:extLst>
      <p:ext uri="{BB962C8B-B14F-4D97-AF65-F5344CB8AC3E}">
        <p14:creationId xmlns:p14="http://schemas.microsoft.com/office/powerpoint/2010/main" val="1545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DF4D7F6-81B5-452A-9CE6-76D81F91D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69A2E5-E3DF-4894-AC9E-DC86747E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89" y="519907"/>
            <a:ext cx="8596668" cy="1320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300" b="1" i="0" cap="all" dirty="0">
                <a:effectLst/>
                <a:latin typeface="Conv_PFDINTEXTCONDPRO-BOLD"/>
              </a:rPr>
              <a:t>КАК СТАТЬ НАЛОГОПЛАТЕЛЬЩИКОМ НАЛОГА НА ПРОФЕССИОНАЛЬНЫЙ ДОХОД</a:t>
            </a:r>
            <a:endParaRPr lang="ru-RU" sz="3300" dirty="0"/>
          </a:p>
        </p:txBody>
      </p:sp>
      <p:sp>
        <p:nvSpPr>
          <p:cNvPr id="15" name="Isosceles Triangle 9">
            <a:extLst>
              <a:ext uri="{FF2B5EF4-FFF2-40B4-BE49-F238E27FC236}">
                <a16:creationId xmlns:a16="http://schemas.microsoft.com/office/drawing/2014/main" xmlns="" id="{4600514D-20FB-4559-97DC-D1DC39E6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1">
            <a:extLst>
              <a:ext uri="{FF2B5EF4-FFF2-40B4-BE49-F238E27FC236}">
                <a16:creationId xmlns:a16="http://schemas.microsoft.com/office/drawing/2014/main" xmlns="" id="{266F638A-E405-4AC0-B984-72E5813B0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D1CBE93-B17D-4509-843C-82287C380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E6277B4-6A43-48AB-89B2-344222161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EA8571-1F56-4DAD-B760-77F42F3E3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17" y="1966783"/>
            <a:ext cx="8470898" cy="34292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b="0" i="0">
                <a:effectLst/>
                <a:latin typeface="Open Sans" panose="020B0606030504020204" pitchFamily="34" charset="0"/>
              </a:rPr>
              <a:t>      Также налогоплательщик может зарегистрироваться, обратившись         в </a:t>
            </a:r>
            <a:r>
              <a:rPr lang="ru-RU" b="0" i="0" u="none" strike="noStrike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уполномоченные банки</a:t>
            </a:r>
            <a:r>
              <a:rPr lang="ru-RU" b="0" i="0">
                <a:effectLst/>
                <a:latin typeface="Open Sans" panose="020B0606030504020204" pitchFamily="34" charset="0"/>
              </a:rPr>
              <a:t>, а при отсутствии смартфона - работать   через </a:t>
            </a:r>
            <a:r>
              <a:rPr lang="ru-RU" b="0" i="0" u="none" strike="noStrike"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вэб-версию приложения «Мой налог»</a:t>
            </a:r>
            <a:r>
              <a:rPr lang="ru-RU" b="0" i="0"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b="1" i="1" u="sng">
                <a:effectLst/>
                <a:latin typeface="Open Sans" panose="020B0606030504020204" pitchFamily="34" charset="0"/>
              </a:rPr>
              <a:t>Способы регистрации: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ru-RU" b="0" i="0">
                <a:effectLst/>
                <a:latin typeface="Open Sans" panose="020B0606030504020204" pitchFamily="34" charset="0"/>
              </a:rPr>
              <a:t>Бесплатное мобильное приложение «</a:t>
            </a:r>
            <a:r>
              <a:rPr lang="ru-RU" b="0" i="0" u="none" strike="noStrike"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Мой налог</a:t>
            </a:r>
            <a:r>
              <a:rPr lang="ru-RU" b="0" i="0">
                <a:effectLst/>
                <a:latin typeface="Open Sans" panose="020B0606030504020204" pitchFamily="34" charset="0"/>
              </a:rPr>
              <a:t>»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ru-RU" b="0" i="0" u="none" strike="noStrike"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Кабинет налогоплательщика</a:t>
            </a:r>
            <a:r>
              <a:rPr lang="ru-RU" b="0" i="0">
                <a:effectLst/>
                <a:latin typeface="Open Sans" panose="020B0606030504020204" pitchFamily="34" charset="0"/>
              </a:rPr>
              <a:t> «Налога на профессиональный доход» на сайте ФНС России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ru-RU" b="0" i="0" u="none" strike="noStrike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Уполномоченные банки</a:t>
            </a:r>
            <a:endParaRPr lang="ru-RU" b="0" i="0">
              <a:effectLst/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ru-RU" b="0" i="0">
                <a:effectLst/>
                <a:latin typeface="Open Sans" panose="020B0606030504020204" pitchFamily="34" charset="0"/>
              </a:rPr>
              <a:t>С помощью учетной записи Единого портала государственных и муниципальных услуг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xmlns="" id="{27B538D5-95DB-47ED-9CB4-34AE5BF7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92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D11ECC6-8551-4768-8DFD-CD41AF420A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3657592-CA60-4F45-B1A0-88AA772420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6F47E2B4-7DA9-4312-A1F0-C48388B236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5B274F7-039F-4BFC-AA98-B51B1D6CB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xmlns="" id="{11A31103-C703-46C9-9D26-497A1ACD50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xmlns="" id="{382F955F-FC22-44B8-BDCF-B7758032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1F567692-F087-479A-8931-BD2869C3E4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xmlns="" id="{49B3E4CD-0738-4B9D-A14F-1E8694DDF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xmlns="" id="{4753B851-AD90-4CCD-85D0-65AA6567DF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xmlns="" id="{EBF14868-A190-4E21-9522-8977C474C9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BCBB4922-76EE-442B-A649-09873DCE79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E2EB503-A017-4457-A105-53638C97D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EDE84A-6DE9-4B30-A95B-FCE19C7D2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6" y="4696229"/>
            <a:ext cx="2483779" cy="1086653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внутренний, монитор, экр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F4D73338-606A-45E7-BF46-BD42D8B7C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27" y="912650"/>
            <a:ext cx="1488015" cy="321733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человек, мужчина, улыбаетс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70BF0A6-2C4D-41FE-B768-56F33AF88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99" y="832263"/>
            <a:ext cx="1488015" cy="321733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A841474-95F5-4C0C-9637-35985CB5A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7" y="832263"/>
            <a:ext cx="1463886" cy="321733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017695-5FB7-4D86-B6DF-C1E46FDB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49" y="4645357"/>
            <a:ext cx="5765145" cy="221264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FFFFFF"/>
                </a:solidFill>
              </a:rPr>
              <a:t>При регистрации в приложении «Мой налог» понадобится только паспорт для сканирования и проверки, а также фотография, которую можно сделать прямо на камеру смартфона.</a:t>
            </a:r>
          </a:p>
          <a:p>
            <a:pPr>
              <a:lnSpc>
                <a:spcPct val="90000"/>
              </a:lnSpc>
            </a:pPr>
            <a:endParaRPr lang="ru-RU" sz="1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Регистрация очень простая. Вместо подписи заявления нужно просто моргнуть в камеру.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CCA151-F859-42E5-AA67-7A4E6F72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11" y="4811501"/>
            <a:ext cx="4303801" cy="128459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/>
              <a:t>в приложении </a:t>
            </a:r>
            <a:br>
              <a:rPr lang="ru-RU" sz="3300" dirty="0"/>
            </a:br>
            <a:r>
              <a:rPr lang="ru-RU" sz="3300" dirty="0"/>
              <a:t>«Мой налог»</a:t>
            </a:r>
          </a:p>
        </p:txBody>
      </p:sp>
      <p:pic>
        <p:nvPicPr>
          <p:cNvPr id="15" name="Рисунок 14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5600F5B-F8A5-4367-9C09-6CC4C11144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1" y="32460"/>
            <a:ext cx="994462" cy="79557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AFAB78D-EF4F-41E9-95C7-81CD072780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83" y="58541"/>
            <a:ext cx="994462" cy="79556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96759B4-513C-458F-AA5F-4334AAF5DF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56" y="93581"/>
            <a:ext cx="906861" cy="7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4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8E6FB2-BDEF-401B-B0F6-F010DF893DC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19411" r="17859" b="23411"/>
          <a:stretch/>
        </p:blipFill>
        <p:spPr bwMode="auto">
          <a:xfrm>
            <a:off x="501174" y="3524460"/>
            <a:ext cx="9270533" cy="3333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08273-2A8C-4AD7-90CB-A0D2E091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8" y="17752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i="0" cap="all" dirty="0">
                <a:solidFill>
                  <a:srgbClr val="005CAA"/>
                </a:solidFill>
                <a:effectLst/>
                <a:latin typeface="Conv_PFDINTEXTCONDPRO-BOLD"/>
              </a:rPr>
              <a:t>КАК РАССЧИТАТЬ СУММУ НАЛОГА К УПЛАТЕ</a:t>
            </a:r>
            <a:r>
              <a:rPr lang="ru-RU" b="1" i="0" cap="all" dirty="0">
                <a:solidFill>
                  <a:srgbClr val="005CAA"/>
                </a:solidFill>
                <a:effectLst/>
                <a:latin typeface="Conv_PFDINTEXTCONDPRO-BOLD"/>
              </a:rPr>
              <a:t/>
            </a:r>
            <a:br>
              <a:rPr lang="ru-RU" b="1" i="0" cap="all" dirty="0">
                <a:solidFill>
                  <a:srgbClr val="005CAA"/>
                </a:solidFill>
                <a:effectLst/>
                <a:latin typeface="Conv_PFDINTEXTCONDPRO-BOLD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F5720B-FA49-43E6-9278-D6FB58DC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07" y="837921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Применение налогового вычета, учет налоговых ставок в зависимости от налогоплательщика, контроль над ограничением по сумме дохода и другие особенности расчета полностью автоматизированы.</a:t>
            </a:r>
          </a:p>
          <a:p>
            <a:r>
              <a:rPr lang="ru-RU" sz="2000" dirty="0"/>
              <a:t>От налогоплательщика требуется только </a:t>
            </a:r>
            <a:r>
              <a:rPr lang="ru-RU" sz="2000" b="1" dirty="0"/>
              <a:t>формирование чека </a:t>
            </a:r>
            <a:r>
              <a:rPr lang="ru-RU" sz="2000" dirty="0"/>
              <a:t>по каждому поступлению от того вида деятельности, которая облагается налогом на профессиональный доход.</a:t>
            </a:r>
          </a:p>
        </p:txBody>
      </p:sp>
    </p:spTree>
    <p:extLst>
      <p:ext uri="{BB962C8B-B14F-4D97-AF65-F5344CB8AC3E}">
        <p14:creationId xmlns:p14="http://schemas.microsoft.com/office/powerpoint/2010/main" val="77190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9511AC-DD4C-495C-B958-16029292C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3181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BBFBD429-C7AA-4D85-BEBF-26ECE2DBA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A9CEEF0-7547-4FA2-93BD-0B8C799DD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A02E860-D290-48CF-9C38-BC8EB8854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BF60179-3A15-468E-86D0-1C2FFD504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87ED294B-4D40-44B4-86E7-F23C046882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CD264E-FCE0-45AE-A08B-BBEF42DA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/>
              <a:t>Особенности нового специального </a:t>
            </a:r>
            <a:br>
              <a:rPr lang="ru-RU" sz="2800" dirty="0"/>
            </a:br>
            <a:r>
              <a:rPr lang="ru-RU" sz="2800" dirty="0"/>
              <a:t>налогового режима</a:t>
            </a:r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55D78701-1D8D-45A3-9B44-A94C33462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B8C595DB-254F-4E8B-9C0D-648B3FF1B0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xmlns="" id="{2E000235-D5DF-4D2F-AECA-3814821B5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xmlns="" id="{D7CE0E87-2C2C-4907-BBE3-D24D86C42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8FF0BC47-4F6D-4430-8C11-E1566CBF63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5B73C5C4-3778-4E76-9467-8B46C9F91F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EF0259EB-A6DB-489C-80E8-F63C4FA75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3025"/>
              </p:ext>
            </p:extLst>
          </p:nvPr>
        </p:nvGraphicFramePr>
        <p:xfrm>
          <a:off x="2559050" y="891896"/>
          <a:ext cx="6487955" cy="388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" name="Схема 33">
            <a:extLst>
              <a:ext uri="{FF2B5EF4-FFF2-40B4-BE49-F238E27FC236}">
                <a16:creationId xmlns:a16="http://schemas.microsoft.com/office/drawing/2014/main" xmlns="" id="{4246D3B1-1DDB-463A-813D-82CE25915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435180"/>
              </p:ext>
            </p:extLst>
          </p:nvPr>
        </p:nvGraphicFramePr>
        <p:xfrm>
          <a:off x="2530356" y="3392899"/>
          <a:ext cx="8226639" cy="401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4956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CA4FF49-B250-4F3B-839C-14D9FAE21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8" b="901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BBFBD429-C7AA-4D85-BEBF-26ECE2DBA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7A9CEEF0-7547-4FA2-93BD-0B8C799DD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A02E860-D290-48CF-9C38-BC8EB8854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BF60179-3A15-468E-86D0-1C2FFD504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xmlns="" id="{87ED294B-4D40-44B4-86E7-F23C046882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DB956D9-C423-4272-A0FD-30E80DEC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/>
              <a:t>Особенности нового специального </a:t>
            </a:r>
            <a:br>
              <a:rPr lang="ru-RU" sz="2800" dirty="0"/>
            </a:br>
            <a:r>
              <a:rPr lang="ru-RU" sz="2800" dirty="0"/>
              <a:t>налогового режима</a:t>
            </a: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xmlns="" id="{55D78701-1D8D-45A3-9B44-A94C33462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B8C595DB-254F-4E8B-9C0D-648B3FF1B0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xmlns="" id="{2E000235-D5DF-4D2F-AECA-3814821B5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xmlns="" id="{D7CE0E87-2C2C-4907-BBE3-D24D86C42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FF0BC47-4F6D-4430-8C11-E1566CBF63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5B73C5C4-3778-4E76-9467-8B46C9F91F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3F99AB5-9496-421E-B08F-A74C5712F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074665"/>
              </p:ext>
            </p:extLst>
          </p:nvPr>
        </p:nvGraphicFramePr>
        <p:xfrm>
          <a:off x="2786047" y="2159000"/>
          <a:ext cx="6487955" cy="388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584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3A9E2C-7924-49C2-8C4D-F6E42E7A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100" dirty="0"/>
              <a:t>Особенности нового специального </a:t>
            </a:r>
            <a:br>
              <a:rPr lang="ru-RU" sz="4100" dirty="0"/>
            </a:br>
            <a:r>
              <a:rPr lang="ru-RU" sz="4100" dirty="0"/>
              <a:t>налогового режима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7B067BF-BD93-4D0E-8493-68531462C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88474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67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F26CBC-2D10-4C4C-B1E0-27B1B4ED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766" y="-8468"/>
            <a:ext cx="4512989" cy="222773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Особенности нового специального 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налогового режима</a:t>
            </a:r>
          </a:p>
        </p:txBody>
      </p:sp>
      <p:pic>
        <p:nvPicPr>
          <p:cNvPr id="13" name="Рисунок 12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DDBBCDD-7086-4B15-A02F-FCE2E44AC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2109116"/>
            <a:ext cx="3856774" cy="2728667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E62693AB-A2EB-4BF7-92B2-4B589D314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450516"/>
              </p:ext>
            </p:extLst>
          </p:nvPr>
        </p:nvGraphicFramePr>
        <p:xfrm>
          <a:off x="9453261" y="3294031"/>
          <a:ext cx="4512988" cy="331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42B5B29-2D35-4975-AB11-AD64A1CB7B53}"/>
              </a:ext>
            </a:extLst>
          </p:cNvPr>
          <p:cNvGrpSpPr/>
          <p:nvPr/>
        </p:nvGrpSpPr>
        <p:grpSpPr>
          <a:xfrm>
            <a:off x="5556471" y="2381460"/>
            <a:ext cx="6419457" cy="4439005"/>
            <a:chOff x="2763297" y="1022248"/>
            <a:chExt cx="8071938" cy="5202226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6D0E4C0B-4766-4221-BFBF-EC52DD53C5AF}"/>
                </a:ext>
              </a:extLst>
            </p:cNvPr>
            <p:cNvSpPr/>
            <p:nvPr/>
          </p:nvSpPr>
          <p:spPr>
            <a:xfrm>
              <a:off x="2763297" y="1022248"/>
              <a:ext cx="8071938" cy="1755000"/>
            </a:xfrm>
            <a:custGeom>
              <a:avLst/>
              <a:gdLst>
                <a:gd name="connsiteX0" fmla="*/ 0 w 8071938"/>
                <a:gd name="connsiteY0" fmla="*/ 292506 h 1755000"/>
                <a:gd name="connsiteX1" fmla="*/ 292506 w 8071938"/>
                <a:gd name="connsiteY1" fmla="*/ 0 h 1755000"/>
                <a:gd name="connsiteX2" fmla="*/ 7779432 w 8071938"/>
                <a:gd name="connsiteY2" fmla="*/ 0 h 1755000"/>
                <a:gd name="connsiteX3" fmla="*/ 8071938 w 8071938"/>
                <a:gd name="connsiteY3" fmla="*/ 292506 h 1755000"/>
                <a:gd name="connsiteX4" fmla="*/ 8071938 w 8071938"/>
                <a:gd name="connsiteY4" fmla="*/ 1462494 h 1755000"/>
                <a:gd name="connsiteX5" fmla="*/ 7779432 w 8071938"/>
                <a:gd name="connsiteY5" fmla="*/ 1755000 h 1755000"/>
                <a:gd name="connsiteX6" fmla="*/ 292506 w 8071938"/>
                <a:gd name="connsiteY6" fmla="*/ 1755000 h 1755000"/>
                <a:gd name="connsiteX7" fmla="*/ 0 w 8071938"/>
                <a:gd name="connsiteY7" fmla="*/ 1462494 h 1755000"/>
                <a:gd name="connsiteX8" fmla="*/ 0 w 8071938"/>
                <a:gd name="connsiteY8" fmla="*/ 292506 h 175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1938" h="1755000">
                  <a:moveTo>
                    <a:pt x="0" y="292506"/>
                  </a:moveTo>
                  <a:cubicBezTo>
                    <a:pt x="0" y="130959"/>
                    <a:pt x="130959" y="0"/>
                    <a:pt x="292506" y="0"/>
                  </a:cubicBezTo>
                  <a:lnTo>
                    <a:pt x="7779432" y="0"/>
                  </a:lnTo>
                  <a:cubicBezTo>
                    <a:pt x="7940979" y="0"/>
                    <a:pt x="8071938" y="130959"/>
                    <a:pt x="8071938" y="292506"/>
                  </a:cubicBezTo>
                  <a:lnTo>
                    <a:pt x="8071938" y="1462494"/>
                  </a:lnTo>
                  <a:cubicBezTo>
                    <a:pt x="8071938" y="1624041"/>
                    <a:pt x="7940979" y="1755000"/>
                    <a:pt x="7779432" y="1755000"/>
                  </a:cubicBezTo>
                  <a:lnTo>
                    <a:pt x="292506" y="1755000"/>
                  </a:lnTo>
                  <a:cubicBezTo>
                    <a:pt x="130959" y="1755000"/>
                    <a:pt x="0" y="1624041"/>
                    <a:pt x="0" y="1462494"/>
                  </a:cubicBezTo>
                  <a:lnTo>
                    <a:pt x="0" y="292506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99972" tIns="199972" rIns="199972" bIns="19997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000" b="1" i="0" kern="1200" dirty="0"/>
                <a:t>СОВМЕЩЕНИЕ С РАБОТОЙ</a:t>
              </a:r>
              <a:br>
                <a:rPr lang="ru-RU" sz="3000" b="1" i="0" kern="1200" dirty="0"/>
              </a:br>
              <a:r>
                <a:rPr lang="ru-RU" sz="3000" b="1" i="0" kern="1200" dirty="0"/>
                <a:t>ПО ТРУДОВОМУ ДОГОВОРУ</a:t>
              </a:r>
              <a:endParaRPr lang="ru-RU" sz="3000" kern="1200" dirty="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1AA81A51-2C7B-43E1-B969-67D95F46620F}"/>
                </a:ext>
              </a:extLst>
            </p:cNvPr>
            <p:cNvSpPr/>
            <p:nvPr/>
          </p:nvSpPr>
          <p:spPr>
            <a:xfrm>
              <a:off x="2763297" y="2777248"/>
              <a:ext cx="8071938" cy="993600"/>
            </a:xfrm>
            <a:custGeom>
              <a:avLst/>
              <a:gdLst>
                <a:gd name="connsiteX0" fmla="*/ 0 w 8071938"/>
                <a:gd name="connsiteY0" fmla="*/ 0 h 993600"/>
                <a:gd name="connsiteX1" fmla="*/ 8071938 w 8071938"/>
                <a:gd name="connsiteY1" fmla="*/ 0 h 993600"/>
                <a:gd name="connsiteX2" fmla="*/ 8071938 w 8071938"/>
                <a:gd name="connsiteY2" fmla="*/ 993600 h 993600"/>
                <a:gd name="connsiteX3" fmla="*/ 0 w 8071938"/>
                <a:gd name="connsiteY3" fmla="*/ 993600 h 993600"/>
                <a:gd name="connsiteX4" fmla="*/ 0 w 8071938"/>
                <a:gd name="connsiteY4" fmla="*/ 0 h 99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1938" h="993600">
                  <a:moveTo>
                    <a:pt x="0" y="0"/>
                  </a:moveTo>
                  <a:lnTo>
                    <a:pt x="8071938" y="0"/>
                  </a:lnTo>
                  <a:lnTo>
                    <a:pt x="8071938" y="993600"/>
                  </a:lnTo>
                  <a:lnTo>
                    <a:pt x="0" y="99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284" tIns="38100" rIns="213360" bIns="38100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ru-RU" b="0" i="0" kern="1200" dirty="0">
                  <a:solidFill>
                    <a:schemeClr val="bg1"/>
                  </a:solidFill>
                </a:rPr>
                <a:t>Зарплата не учитывается</a:t>
              </a:r>
              <a:r>
                <a:rPr lang="ru-RU" kern="1200" dirty="0">
                  <a:solidFill>
                    <a:schemeClr val="bg1"/>
                  </a:solidFill>
                </a:rPr>
                <a:t/>
              </a:r>
              <a:br>
                <a:rPr lang="ru-RU" kern="1200" dirty="0">
                  <a:solidFill>
                    <a:schemeClr val="bg1"/>
                  </a:solidFill>
                </a:rPr>
              </a:br>
              <a:r>
                <a:rPr lang="ru-RU" b="0" i="0" kern="1200" dirty="0">
                  <a:solidFill>
                    <a:schemeClr val="bg1"/>
                  </a:solidFill>
                </a:rPr>
                <a:t>при расчете налога.</a:t>
              </a:r>
              <a:r>
                <a:rPr lang="ru-RU" kern="1200" dirty="0">
                  <a:solidFill>
                    <a:schemeClr val="bg1"/>
                  </a:solidFill>
                </a:rPr>
                <a:t/>
              </a:r>
              <a:br>
                <a:rPr lang="ru-RU" kern="1200" dirty="0">
                  <a:solidFill>
                    <a:schemeClr val="bg1"/>
                  </a:solidFill>
                </a:rPr>
              </a:br>
              <a:r>
                <a:rPr lang="ru-RU" b="0" i="0" kern="1200" dirty="0">
                  <a:solidFill>
                    <a:schemeClr val="bg1"/>
                  </a:solidFill>
                </a:rPr>
                <a:t>Трудовой стаж по месту работы не прерывается</a:t>
              </a:r>
              <a:endParaRPr lang="ru-RU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B68A72C6-0876-4CA8-9DAB-6EC4751BECC3}"/>
                </a:ext>
              </a:extLst>
            </p:cNvPr>
            <p:cNvSpPr/>
            <p:nvPr/>
          </p:nvSpPr>
          <p:spPr>
            <a:xfrm>
              <a:off x="2763297" y="3770848"/>
              <a:ext cx="8071938" cy="1755000"/>
            </a:xfrm>
            <a:custGeom>
              <a:avLst/>
              <a:gdLst>
                <a:gd name="connsiteX0" fmla="*/ 0 w 8071938"/>
                <a:gd name="connsiteY0" fmla="*/ 292506 h 1755000"/>
                <a:gd name="connsiteX1" fmla="*/ 292506 w 8071938"/>
                <a:gd name="connsiteY1" fmla="*/ 0 h 1755000"/>
                <a:gd name="connsiteX2" fmla="*/ 7779432 w 8071938"/>
                <a:gd name="connsiteY2" fmla="*/ 0 h 1755000"/>
                <a:gd name="connsiteX3" fmla="*/ 8071938 w 8071938"/>
                <a:gd name="connsiteY3" fmla="*/ 292506 h 1755000"/>
                <a:gd name="connsiteX4" fmla="*/ 8071938 w 8071938"/>
                <a:gd name="connsiteY4" fmla="*/ 1462494 h 1755000"/>
                <a:gd name="connsiteX5" fmla="*/ 7779432 w 8071938"/>
                <a:gd name="connsiteY5" fmla="*/ 1755000 h 1755000"/>
                <a:gd name="connsiteX6" fmla="*/ 292506 w 8071938"/>
                <a:gd name="connsiteY6" fmla="*/ 1755000 h 1755000"/>
                <a:gd name="connsiteX7" fmla="*/ 0 w 8071938"/>
                <a:gd name="connsiteY7" fmla="*/ 1462494 h 1755000"/>
                <a:gd name="connsiteX8" fmla="*/ 0 w 8071938"/>
                <a:gd name="connsiteY8" fmla="*/ 292506 h 175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1938" h="1755000">
                  <a:moveTo>
                    <a:pt x="0" y="292506"/>
                  </a:moveTo>
                  <a:cubicBezTo>
                    <a:pt x="0" y="130959"/>
                    <a:pt x="130959" y="0"/>
                    <a:pt x="292506" y="0"/>
                  </a:cubicBezTo>
                  <a:lnTo>
                    <a:pt x="7779432" y="0"/>
                  </a:lnTo>
                  <a:cubicBezTo>
                    <a:pt x="7940979" y="0"/>
                    <a:pt x="8071938" y="130959"/>
                    <a:pt x="8071938" y="292506"/>
                  </a:cubicBezTo>
                  <a:lnTo>
                    <a:pt x="8071938" y="1462494"/>
                  </a:lnTo>
                  <a:cubicBezTo>
                    <a:pt x="8071938" y="1624041"/>
                    <a:pt x="7940979" y="1755000"/>
                    <a:pt x="7779432" y="1755000"/>
                  </a:cubicBezTo>
                  <a:lnTo>
                    <a:pt x="292506" y="1755000"/>
                  </a:lnTo>
                  <a:cubicBezTo>
                    <a:pt x="130959" y="1755000"/>
                    <a:pt x="0" y="1624041"/>
                    <a:pt x="0" y="1462494"/>
                  </a:cubicBezTo>
                  <a:lnTo>
                    <a:pt x="0" y="292506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99972" tIns="199972" rIns="199972" bIns="19997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000" b="1" kern="1200" dirty="0"/>
                <a:t>ОФИЦИАЛЬНОЕ ПОДТВЕРЖДЕНИЕ ДОХОДОВ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49A219D8-D25F-43B5-AF05-5BD31276DDFB}"/>
                </a:ext>
              </a:extLst>
            </p:cNvPr>
            <p:cNvSpPr/>
            <p:nvPr/>
          </p:nvSpPr>
          <p:spPr>
            <a:xfrm>
              <a:off x="2763297" y="5525849"/>
              <a:ext cx="8071938" cy="698625"/>
            </a:xfrm>
            <a:custGeom>
              <a:avLst/>
              <a:gdLst>
                <a:gd name="connsiteX0" fmla="*/ 0 w 8071938"/>
                <a:gd name="connsiteY0" fmla="*/ 0 h 698625"/>
                <a:gd name="connsiteX1" fmla="*/ 8071938 w 8071938"/>
                <a:gd name="connsiteY1" fmla="*/ 0 h 698625"/>
                <a:gd name="connsiteX2" fmla="*/ 8071938 w 8071938"/>
                <a:gd name="connsiteY2" fmla="*/ 698625 h 698625"/>
                <a:gd name="connsiteX3" fmla="*/ 0 w 8071938"/>
                <a:gd name="connsiteY3" fmla="*/ 698625 h 698625"/>
                <a:gd name="connsiteX4" fmla="*/ 0 w 8071938"/>
                <a:gd name="connsiteY4" fmla="*/ 0 h 69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1938" h="698625">
                  <a:moveTo>
                    <a:pt x="0" y="0"/>
                  </a:moveTo>
                  <a:lnTo>
                    <a:pt x="8071938" y="0"/>
                  </a:lnTo>
                  <a:lnTo>
                    <a:pt x="8071938" y="698625"/>
                  </a:lnTo>
                  <a:lnTo>
                    <a:pt x="0" y="6986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284" tIns="38100" rIns="213360" bIns="38100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ru-RU" kern="1200" dirty="0">
                  <a:solidFill>
                    <a:schemeClr val="bg1"/>
                  </a:solidFill>
                </a:rPr>
                <a:t>Вы сможете официально подтвердить свои доходы    (например, для целей кредитования)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61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DE8DE2B-61C1-46D5-BEB8-521321C18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012C92A-B902-4B69-BDCF-CCA3021FC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2BDBC14-42A0-4182-BFBA-0751F6350C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902DC474-5BCC-4188-ACDC-AD63E6B18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7B427019-8592-4032-931B-4F27104C9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1D6E2CEA-A5BB-4CF7-B907-AE4DBF6748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78D09D5A-29CC-4B32-9CE1-72E607558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6DF3A3FC-950B-40B0-923D-0F0BC1A5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BCA0F2E1-CD3D-4521-9CCB-41A5CC6C5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9BA4F16A-21DC-462A-AD37-0A93C8B79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FB75EBDD-038D-4572-A372-114938295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17864DF-DCF4-4E91-8128-8D34F9C48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5C2136B-77EC-41E9-BDB6-58A4AE1429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55891F3-A5E2-4418-8950-25FA2B731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B1FCEB1-A7E1-417C-A7EF-AA30D5A08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FBCF2A6-1F18-4B68-B5D2-5B763ED41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FF3A27FB-A693-4A75-951E-0C77CD98F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B397BFB-88A5-49F3-A880-8DE52DAF490A}"/>
              </a:ext>
            </a:extLst>
          </p:cNvPr>
          <p:cNvSpPr/>
          <p:nvPr/>
        </p:nvSpPr>
        <p:spPr>
          <a:xfrm>
            <a:off x="5205046" y="150726"/>
            <a:ext cx="6440130" cy="6531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405965"/>
                </a:solidFill>
                <a:effectLst/>
                <a:latin typeface="Open Sans" panose="020B0606030504020204" pitchFamily="34" charset="0"/>
              </a:rPr>
              <a:t>Примеры, когда налогоплательщикам (самозанятым) подойдет специальный налоговый режим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41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1492CA-3593-4DFA-9A38-B542664D7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141" b="17939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BBFBD429-C7AA-4D85-BEBF-26ECE2DBA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7A9CEEF0-7547-4FA2-93BD-0B8C799DD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02E860-D290-48CF-9C38-BC8EB8854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BF60179-3A15-468E-86D0-1C2FFD504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xmlns="" id="{87ED294B-4D40-44B4-86E7-F23C046882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ECCE6A-200E-45E0-A746-56B27BED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pPr algn="ctr"/>
            <a:r>
              <a:rPr lang="ru-RU" dirty="0"/>
              <a:t>ОСНОВНЫЕ ОГРАНИЧЕНИЯ РЕЖИМА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xmlns="" id="{55D78701-1D8D-45A3-9B44-A94C33462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B8C595DB-254F-4E8B-9C0D-648B3FF1B0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F0893B-46FF-47DA-8D82-EAEE9FFE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>
            <a:normAutofit/>
          </a:bodyPr>
          <a:lstStyle/>
          <a:p>
            <a:r>
              <a:rPr lang="ru-RU"/>
              <a:t>Наличие наемных работников</a:t>
            </a:r>
          </a:p>
          <a:p>
            <a:r>
              <a:rPr lang="ru-RU"/>
              <a:t> Перепродажа товаров</a:t>
            </a:r>
          </a:p>
          <a:p>
            <a:r>
              <a:rPr lang="ru-RU"/>
              <a:t> Торговля подакцизными товарами/товарами,</a:t>
            </a:r>
          </a:p>
          <a:p>
            <a:r>
              <a:rPr lang="ru-RU"/>
              <a:t>подлежащими обязательной маркировке</a:t>
            </a:r>
          </a:p>
          <a:p>
            <a:r>
              <a:rPr lang="ru-RU"/>
              <a:t> Сдача в аренду нежилых помещений</a:t>
            </a:r>
          </a:p>
          <a:p>
            <a:r>
              <a:rPr lang="ru-RU"/>
              <a:t> Совмещение налоговых спецрежимов</a:t>
            </a:r>
          </a:p>
          <a:p>
            <a:r>
              <a:rPr lang="ru-RU"/>
              <a:t> Доходы, превышающие 2.4 млн. в год</a:t>
            </a:r>
            <a:endParaRPr lang="ru-RU" dirty="0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xmlns="" id="{2E000235-D5DF-4D2F-AECA-3814821B5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xmlns="" id="{D7CE0E87-2C2C-4907-BBE3-D24D86C42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xmlns="" id="{8FF0BC47-4F6D-4430-8C11-E1566CBF63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xmlns="" id="{5B73C5C4-3778-4E76-9467-8B46C9F91F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07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67D45-FF70-4ABD-9CD9-C3E52DF9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ru-RU" dirty="0"/>
              <a:t>КАКИЕ ПЛАТЕЖИ ЗАМЕНЯЕТ НАЛОГ </a:t>
            </a:r>
            <a:br>
              <a:rPr lang="ru-RU" dirty="0"/>
            </a:br>
            <a:r>
              <a:rPr lang="ru-RU" dirty="0"/>
              <a:t>НА ПРОФЕССИОНАЛЬНЫЙ ДОХОД 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1CD33F-84E9-4125-891C-B11F25304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r="10516" b="-2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03F78F1-A7ED-479A-8682-268A8D476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471472"/>
              </p:ext>
            </p:extLst>
          </p:nvPr>
        </p:nvGraphicFramePr>
        <p:xfrm>
          <a:off x="677334" y="2160589"/>
          <a:ext cx="395734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497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25D4AE-BDBE-4662-B51B-FE3036A4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0" cap="all" dirty="0">
                <a:solidFill>
                  <a:srgbClr val="005CAA"/>
                </a:solidFill>
                <a:effectLst/>
                <a:latin typeface="Conv_PFDINTEXTCONDPRO-BOLD"/>
              </a:rPr>
              <a:t>КАК СТАТЬ НАЛОГОПЛАТЕЛЬЩИКОМ НАЛОГА НА ПРОФЕССИОНАЛЬНЫЙ ДОХОД</a:t>
            </a:r>
            <a:br>
              <a:rPr lang="ru-RU" b="1" i="0" cap="all" dirty="0">
                <a:solidFill>
                  <a:srgbClr val="005CAA"/>
                </a:solidFill>
                <a:effectLst/>
                <a:latin typeface="Conv_PFDINTEXTCONDPRO-BOLD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642385-6D0E-4CE2-8893-426085DA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Чтобы использовать новый специальный налоговый режим, нужно пройти регистрацию и получить подтверждение. </a:t>
            </a:r>
            <a:r>
              <a:rPr lang="ru-RU" b="1" dirty="0"/>
              <a:t>Без регистрации </a:t>
            </a:r>
            <a:r>
              <a:rPr lang="ru-RU" dirty="0"/>
              <a:t>применение налогового режима и формирование чеков </a:t>
            </a:r>
            <a:r>
              <a:rPr lang="ru-RU" b="1" dirty="0"/>
              <a:t>невозможно.</a:t>
            </a:r>
          </a:p>
          <a:p>
            <a:r>
              <a:rPr lang="ru-RU" b="0" i="0" dirty="0">
                <a:solidFill>
                  <a:srgbClr val="405965"/>
                </a:solidFill>
                <a:effectLst/>
                <a:latin typeface="Open Sans" panose="020B0606030504020204" pitchFamily="34" charset="0"/>
              </a:rPr>
              <a:t>Регистрация в приложении "Мой налог" занимает несколько минут. Заполнять заявление на бумаге и посещать инспекцию не нужно. </a:t>
            </a:r>
            <a:r>
              <a:rPr lang="ru-RU" b="0" i="1" dirty="0">
                <a:solidFill>
                  <a:srgbClr val="405965"/>
                </a:solidFill>
                <a:effectLst/>
                <a:latin typeface="Open Sans" panose="020B0606030504020204" pitchFamily="34" charset="0"/>
              </a:rPr>
              <a:t>Доступны несколько способов:</a:t>
            </a:r>
            <a:endParaRPr lang="ru-RU" b="1" i="1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0FB92EF-7E7E-4023-86D5-000A216F3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467536"/>
              </p:ext>
            </p:extLst>
          </p:nvPr>
        </p:nvGraphicFramePr>
        <p:xfrm>
          <a:off x="677334" y="1798655"/>
          <a:ext cx="8918842" cy="656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3635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433</TotalTime>
  <Words>481</Words>
  <Application>Microsoft Office PowerPoint</Application>
  <PresentationFormat>Произвольный</PresentationFormat>
  <Paragraphs>68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НАЛОГ НА  ПРОФЕССИОНАЛЬНЫЙ  ДОХОД</vt:lpstr>
      <vt:lpstr>Особенности нового специального  налогового режима</vt:lpstr>
      <vt:lpstr>Особенности нового специального  налогового режима</vt:lpstr>
      <vt:lpstr>Особенности нового специального  налогового режима</vt:lpstr>
      <vt:lpstr>Особенности нового специального  налогового режима</vt:lpstr>
      <vt:lpstr>Презентация PowerPoint</vt:lpstr>
      <vt:lpstr>ОСНОВНЫЕ ОГРАНИЧЕНИЯ РЕЖИМА</vt:lpstr>
      <vt:lpstr>КАКИЕ ПЛАТЕЖИ ЗАМЕНЯЕТ НАЛОГ  НА ПРОФЕССИОНАЛЬНЫЙ ДОХОД ?</vt:lpstr>
      <vt:lpstr>КАК СТАТЬ НАЛОГОПЛАТЕЛЬЩИКОМ НАЛОГА НА ПРОФЕССИОНАЛЬНЫЙ ДОХОД </vt:lpstr>
      <vt:lpstr>КАК СТАТЬ НАЛОГОПЛАТЕЛЬЩИКОМ НАЛОГА НА ПРОФЕССИОНАЛЬНЫЙ ДОХОД</vt:lpstr>
      <vt:lpstr>    в приложении  «Мой налог»</vt:lpstr>
      <vt:lpstr>КАК РАССЧИТАТЬ СУММУ НАЛОГА К УПЛАТЕ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 НА  ПРОФЕССИОНАЛЬНЫЙ  ДОХОД</dc:title>
  <dc:creator>leraa</dc:creator>
  <cp:lastModifiedBy>Администратор</cp:lastModifiedBy>
  <cp:revision>25</cp:revision>
  <dcterms:created xsi:type="dcterms:W3CDTF">2021-05-12T18:32:03Z</dcterms:created>
  <dcterms:modified xsi:type="dcterms:W3CDTF">2021-05-14T12:46:37Z</dcterms:modified>
</cp:coreProperties>
</file>