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90" r:id="rId17"/>
    <p:sldId id="273" r:id="rId18"/>
    <p:sldId id="274" r:id="rId19"/>
    <p:sldId id="272" r:id="rId20"/>
    <p:sldId id="275" r:id="rId21"/>
    <p:sldId id="276" r:id="rId22"/>
    <p:sldId id="277" r:id="rId23"/>
    <p:sldId id="279" r:id="rId24"/>
    <p:sldId id="289" r:id="rId25"/>
    <p:sldId id="278" r:id="rId26"/>
    <p:sldId id="280" r:id="rId27"/>
    <p:sldId id="282" r:id="rId28"/>
    <p:sldId id="281" r:id="rId29"/>
    <p:sldId id="284" r:id="rId30"/>
    <p:sldId id="285" r:id="rId31"/>
    <p:sldId id="286" r:id="rId32"/>
    <p:sldId id="287" r:id="rId33"/>
    <p:sldId id="288" r:id="rId34"/>
    <p:sldId id="283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06" autoAdjust="0"/>
    <p:restoredTop sz="94660"/>
  </p:normalViewPr>
  <p:slideViewPr>
    <p:cSldViewPr>
      <p:cViewPr varScale="1">
        <p:scale>
          <a:sx n="68" d="100"/>
          <a:sy n="68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1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22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8"/>
  <c:chart>
    <c:title>
      <c:layout/>
      <c:txPr>
        <a:bodyPr/>
        <a:lstStyle/>
        <a:p>
          <a:pPr>
            <a:defRPr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Математика </c:v>
                </c:pt>
              </c:strCache>
            </c:strRef>
          </c:tx>
          <c:dLbls>
            <c:dLbl>
              <c:idx val="0"/>
              <c:layout>
                <c:manualLayout>
                  <c:x val="6.022325281437012E-3"/>
                  <c:y val="-1.4904447236692023E-2"/>
                </c:manualLayout>
              </c:layout>
              <c:showVal val="1"/>
            </c:dLbl>
            <c:dLbl>
              <c:idx val="1"/>
              <c:layout>
                <c:manualLayout>
                  <c:x val="1.5055813203592543E-3"/>
                  <c:y val="-9.9362981577946746E-3"/>
                </c:manualLayout>
              </c:layout>
              <c:showVal val="1"/>
            </c:dLbl>
            <c:dLbl>
              <c:idx val="3"/>
              <c:layout>
                <c:manualLayout>
                  <c:x val="1.5055813203592543E-3"/>
                  <c:y val="-1.4904447236692023E-2"/>
                </c:manualLayout>
              </c:layout>
              <c:showVal val="1"/>
            </c:dLbl>
            <c:dLbl>
              <c:idx val="4"/>
              <c:layout>
                <c:manualLayout>
                  <c:x val="-3.0111626407185086E-3"/>
                  <c:y val="-1.987259631558936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rgbClr val="000066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</c:v>
                </c:pt>
                <c:pt idx="1">
                  <c:v>5</c:v>
                </c:pt>
                <c:pt idx="2">
                  <c:v>1</c:v>
                </c:pt>
                <c:pt idx="3">
                  <c:v>0</c:v>
                </c:pt>
                <c:pt idx="4">
                  <c:v>10</c:v>
                </c:pt>
              </c:numCache>
            </c:numRef>
          </c:val>
        </c:ser>
        <c:shape val="cylinder"/>
        <c:axId val="117832704"/>
        <c:axId val="125203200"/>
        <c:axId val="0"/>
      </c:bar3DChart>
      <c:catAx>
        <c:axId val="11783270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25203200"/>
        <c:crosses val="autoZero"/>
        <c:auto val="1"/>
        <c:lblAlgn val="ctr"/>
        <c:lblOffset val="100"/>
      </c:catAx>
      <c:valAx>
        <c:axId val="125203200"/>
        <c:scaling>
          <c:orientation val="minMax"/>
        </c:scaling>
        <c:axPos val="l"/>
        <c:majorGridlines/>
        <c:numFmt formatCode="General" sourceLinked="1"/>
        <c:tickLblPos val="nextTo"/>
        <c:crossAx val="117832704"/>
        <c:crosses val="autoZero"/>
        <c:crossBetween val="between"/>
      </c:valAx>
    </c:plotArea>
    <c:legend>
      <c:legendPos val="r"/>
      <c:layout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физика</c:v>
                </c:pt>
              </c:strCache>
            </c:strRef>
          </c:tx>
          <c:dLbls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1">
                  <c:v>1</c:v>
                </c:pt>
                <c:pt idx="3">
                  <c:v>1</c:v>
                </c:pt>
                <c:pt idx="4">
                  <c:v>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ИКТ</c:v>
                </c:pt>
              </c:strCache>
            </c:strRef>
          </c:tx>
          <c:dLbls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4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литература</c:v>
                </c:pt>
              </c:strCache>
            </c:strRef>
          </c:tx>
          <c:dLbls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Лист1!$D$2:$D$6</c:f>
              <c:numCache>
                <c:formatCode>General</c:formatCode>
                <c:ptCount val="5"/>
                <c:pt idx="4">
                  <c:v>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общество</c:v>
                </c:pt>
              </c:strCache>
            </c:strRef>
          </c:tx>
          <c:dLbls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Лист1!$E$2:$E$6</c:f>
              <c:numCache>
                <c:formatCode>General</c:formatCode>
                <c:ptCount val="5"/>
                <c:pt idx="0">
                  <c:v>5</c:v>
                </c:pt>
                <c:pt idx="1">
                  <c:v>6</c:v>
                </c:pt>
                <c:pt idx="3">
                  <c:v>5</c:v>
                </c:pt>
                <c:pt idx="4">
                  <c:v>6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история</c:v>
                </c:pt>
              </c:strCache>
            </c:strRef>
          </c:tx>
          <c:dLbls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Лист1!$F$2:$F$6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английский</c:v>
                </c:pt>
              </c:strCache>
            </c:strRef>
          </c:tx>
          <c:dLbls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Лист1!$G$2:$G$6</c:f>
              <c:numCache>
                <c:formatCode>General</c:formatCode>
                <c:ptCount val="5"/>
                <c:pt idx="3">
                  <c:v>1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химия</c:v>
                </c:pt>
              </c:strCache>
            </c:strRef>
          </c:tx>
          <c:dLbls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Лист1!$H$2:$H$6</c:f>
              <c:numCache>
                <c:formatCode>General</c:formatCode>
                <c:ptCount val="5"/>
                <c:pt idx="1">
                  <c:v>1</c:v>
                </c:pt>
                <c:pt idx="2">
                  <c:v>1</c:v>
                </c:pt>
              </c:numCache>
            </c:numRef>
          </c:val>
        </c:ser>
        <c:axId val="132990848"/>
        <c:axId val="132992384"/>
      </c:barChart>
      <c:catAx>
        <c:axId val="132990848"/>
        <c:scaling>
          <c:orientation val="minMax"/>
        </c:scaling>
        <c:axPos val="b"/>
        <c:numFmt formatCode="General" sourceLinked="1"/>
        <c:majorTickMark val="none"/>
        <c:tickLblPos val="nextTo"/>
        <c:crossAx val="132992384"/>
        <c:crosses val="autoZero"/>
        <c:auto val="1"/>
        <c:lblAlgn val="ctr"/>
        <c:lblOffset val="100"/>
      </c:catAx>
      <c:valAx>
        <c:axId val="132992384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32990848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03F64A-BF68-4E65-BE77-F3411B648BD1}" type="doc">
      <dgm:prSet loTypeId="urn:microsoft.com/office/officeart/2005/8/layout/radial6" loCatId="relationship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AB2DC22C-C9E2-4291-8855-4673AD905568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Качество образования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AA23E8-82F2-451D-B886-173F1C8F409F}" type="parTrans" cxnId="{132E68C7-2E9D-4D05-99AA-92A1D1B26CFD}">
      <dgm:prSet/>
      <dgm:spPr/>
      <dgm:t>
        <a:bodyPr/>
        <a:lstStyle/>
        <a:p>
          <a:endParaRPr lang="ru-RU"/>
        </a:p>
      </dgm:t>
    </dgm:pt>
    <dgm:pt modelId="{272DCB24-4D5F-428B-B71C-842BDF417514}" type="sibTrans" cxnId="{132E68C7-2E9D-4D05-99AA-92A1D1B26CFD}">
      <dgm:prSet/>
      <dgm:spPr/>
      <dgm:t>
        <a:bodyPr/>
        <a:lstStyle/>
        <a:p>
          <a:endParaRPr lang="ru-RU"/>
        </a:p>
      </dgm:t>
    </dgm:pt>
    <dgm:pt modelId="{7A252256-422C-4DA9-9C5B-3AA6B782F886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Качество потенциала педагогического коллектива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76C807-E3C5-4420-A226-3FA9B86B6543}" type="parTrans" cxnId="{97978DF4-7985-47FE-B37B-A1EEFEA7E856}">
      <dgm:prSet/>
      <dgm:spPr/>
      <dgm:t>
        <a:bodyPr/>
        <a:lstStyle/>
        <a:p>
          <a:endParaRPr lang="ru-RU"/>
        </a:p>
      </dgm:t>
    </dgm:pt>
    <dgm:pt modelId="{B8D2A020-E35D-44EB-8491-551E68A62422}" type="sibTrans" cxnId="{97978DF4-7985-47FE-B37B-A1EEFEA7E856}">
      <dgm:prSet/>
      <dgm:spPr/>
      <dgm:t>
        <a:bodyPr/>
        <a:lstStyle/>
        <a:p>
          <a:endParaRPr lang="ru-RU"/>
        </a:p>
      </dgm:t>
    </dgm:pt>
    <dgm:pt modelId="{0108728C-EA01-4AE1-95A8-84D52C98E08A}">
      <dgm:prSet phldrT="[Текст]" custT="1"/>
      <dgm:spPr/>
      <dgm:t>
        <a:bodyPr/>
        <a:lstStyle/>
        <a:p>
          <a:r>
            <a:rPr lang="ru-RU" sz="1800" smtClean="0">
              <a:latin typeface="Times New Roman" panose="02020603050405020304" pitchFamily="18" charset="0"/>
              <a:cs typeface="Times New Roman" panose="02020603050405020304" pitchFamily="18" charset="0"/>
            </a:rPr>
            <a:t>Качество потенциала обучающихся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132D0E-DEA1-405A-8DC5-12CBA5B6C5E8}" type="parTrans" cxnId="{720DE2F4-0BF4-418B-958A-560B789D6C78}">
      <dgm:prSet/>
      <dgm:spPr/>
      <dgm:t>
        <a:bodyPr/>
        <a:lstStyle/>
        <a:p>
          <a:endParaRPr lang="ru-RU"/>
        </a:p>
      </dgm:t>
    </dgm:pt>
    <dgm:pt modelId="{52941596-6DB7-4396-A89F-19B59F00DB2B}" type="sibTrans" cxnId="{720DE2F4-0BF4-418B-958A-560B789D6C78}">
      <dgm:prSet/>
      <dgm:spPr/>
      <dgm:t>
        <a:bodyPr/>
        <a:lstStyle/>
        <a:p>
          <a:endParaRPr lang="ru-RU"/>
        </a:p>
      </dgm:t>
    </dgm:pt>
    <dgm:pt modelId="{3D11ECAA-B3DD-4088-AEDB-21855DB6237C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Качество средств образовательного процесса 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0FE323-458F-41C5-929B-A9B2BE3FAB42}" type="parTrans" cxnId="{C3F727F1-6949-47DD-9022-CE2B90314043}">
      <dgm:prSet/>
      <dgm:spPr/>
      <dgm:t>
        <a:bodyPr/>
        <a:lstStyle/>
        <a:p>
          <a:endParaRPr lang="ru-RU"/>
        </a:p>
      </dgm:t>
    </dgm:pt>
    <dgm:pt modelId="{D4FFB235-B6D3-4DA0-836F-B6A59AE19D04}" type="sibTrans" cxnId="{C3F727F1-6949-47DD-9022-CE2B90314043}">
      <dgm:prSet/>
      <dgm:spPr/>
      <dgm:t>
        <a:bodyPr/>
        <a:lstStyle/>
        <a:p>
          <a:endParaRPr lang="ru-RU"/>
        </a:p>
      </dgm:t>
    </dgm:pt>
    <dgm:pt modelId="{78BE1836-D446-4442-9F8E-7450C63A6AB4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Качество родительского сообщества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032A80-4B4D-455C-8E2C-BC7C9AFE9035}" type="parTrans" cxnId="{20FF11C1-F661-4251-8196-A2FBA12F1695}">
      <dgm:prSet/>
      <dgm:spPr/>
      <dgm:t>
        <a:bodyPr/>
        <a:lstStyle/>
        <a:p>
          <a:endParaRPr lang="ru-RU"/>
        </a:p>
      </dgm:t>
    </dgm:pt>
    <dgm:pt modelId="{2F037BE3-1DA0-4A38-9809-B70AA7788C34}" type="sibTrans" cxnId="{20FF11C1-F661-4251-8196-A2FBA12F1695}">
      <dgm:prSet/>
      <dgm:spPr/>
      <dgm:t>
        <a:bodyPr/>
        <a:lstStyle/>
        <a:p>
          <a:endParaRPr lang="ru-RU"/>
        </a:p>
      </dgm:t>
    </dgm:pt>
    <dgm:pt modelId="{36E15039-95CD-443F-96C2-AC4C3D78F2FE}" type="pres">
      <dgm:prSet presAssocID="{EC03F64A-BF68-4E65-BE77-F3411B648BD1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F5C226-54C5-45F8-8848-EAF393263F86}" type="pres">
      <dgm:prSet presAssocID="{AB2DC22C-C9E2-4291-8855-4673AD905568}" presName="centerShape" presStyleLbl="node0" presStyleIdx="0" presStyleCnt="1" custScaleX="123817" custScaleY="109321" custLinFactNeighborX="-1774" custLinFactNeighborY="865"/>
      <dgm:spPr/>
      <dgm:t>
        <a:bodyPr/>
        <a:lstStyle/>
        <a:p>
          <a:endParaRPr lang="ru-RU"/>
        </a:p>
      </dgm:t>
    </dgm:pt>
    <dgm:pt modelId="{AF0D23B2-86E0-4694-973B-5B2C711A97FE}" type="pres">
      <dgm:prSet presAssocID="{7A252256-422C-4DA9-9C5B-3AA6B782F886}" presName="node" presStyleLbl="node1" presStyleIdx="0" presStyleCnt="4" custScaleX="176320" custScaleY="136744" custRadScaleRad="104526" custRadScaleInc="-46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78705F-0C83-4A16-9319-90555C200AC7}" type="pres">
      <dgm:prSet presAssocID="{7A252256-422C-4DA9-9C5B-3AA6B782F886}" presName="dummy" presStyleCnt="0"/>
      <dgm:spPr/>
    </dgm:pt>
    <dgm:pt modelId="{50BC8CC4-2775-46BA-AF47-0A8FA13494B9}" type="pres">
      <dgm:prSet presAssocID="{B8D2A020-E35D-44EB-8491-551E68A62422}" presName="sibTrans" presStyleLbl="sibTrans2D1" presStyleIdx="0" presStyleCnt="4"/>
      <dgm:spPr/>
      <dgm:t>
        <a:bodyPr/>
        <a:lstStyle/>
        <a:p>
          <a:endParaRPr lang="ru-RU"/>
        </a:p>
      </dgm:t>
    </dgm:pt>
    <dgm:pt modelId="{F9A121D2-47BD-4CF5-8D27-6474E31662B3}" type="pres">
      <dgm:prSet presAssocID="{0108728C-EA01-4AE1-95A8-84D52C98E08A}" presName="node" presStyleLbl="node1" presStyleIdx="1" presStyleCnt="4" custScaleX="154164" custScaleY="125803" custRadScaleRad="117557" custRadScaleInc="16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A6E5C7-4549-4C27-89C6-4FDE62A3930A}" type="pres">
      <dgm:prSet presAssocID="{0108728C-EA01-4AE1-95A8-84D52C98E08A}" presName="dummy" presStyleCnt="0"/>
      <dgm:spPr/>
    </dgm:pt>
    <dgm:pt modelId="{7911AD72-7D57-44DB-9703-980781A66A3D}" type="pres">
      <dgm:prSet presAssocID="{52941596-6DB7-4396-A89F-19B59F00DB2B}" presName="sibTrans" presStyleLbl="sibTrans2D1" presStyleIdx="1" presStyleCnt="4"/>
      <dgm:spPr/>
      <dgm:t>
        <a:bodyPr/>
        <a:lstStyle/>
        <a:p>
          <a:endParaRPr lang="ru-RU"/>
        </a:p>
      </dgm:t>
    </dgm:pt>
    <dgm:pt modelId="{560B69FD-ACAB-443A-951E-4A0C2B7CA0D8}" type="pres">
      <dgm:prSet presAssocID="{3D11ECAA-B3DD-4088-AEDB-21855DB6237C}" presName="node" presStyleLbl="node1" presStyleIdx="2" presStyleCnt="4" custScaleX="169994" custScaleY="1067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6D9E81-1523-4058-96A9-4A46E8F4790B}" type="pres">
      <dgm:prSet presAssocID="{3D11ECAA-B3DD-4088-AEDB-21855DB6237C}" presName="dummy" presStyleCnt="0"/>
      <dgm:spPr/>
    </dgm:pt>
    <dgm:pt modelId="{CFE7499E-94AC-4CBB-816D-ECF7063B4411}" type="pres">
      <dgm:prSet presAssocID="{D4FFB235-B6D3-4DA0-836F-B6A59AE19D04}" presName="sibTrans" presStyleLbl="sibTrans2D1" presStyleIdx="2" presStyleCnt="4"/>
      <dgm:spPr/>
      <dgm:t>
        <a:bodyPr/>
        <a:lstStyle/>
        <a:p>
          <a:endParaRPr lang="ru-RU"/>
        </a:p>
      </dgm:t>
    </dgm:pt>
    <dgm:pt modelId="{C7A31733-C1AD-4FC4-9AF8-386B3B8E562C}" type="pres">
      <dgm:prSet presAssocID="{78BE1836-D446-4442-9F8E-7450C63A6AB4}" presName="node" presStyleLbl="node1" presStyleIdx="3" presStyleCnt="4" custScaleX="176796" custScaleY="125804" custRadScaleRad="126880" custRadScaleInc="38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ED1E89-C71D-4341-BA86-81EFDFA47962}" type="pres">
      <dgm:prSet presAssocID="{78BE1836-D446-4442-9F8E-7450C63A6AB4}" presName="dummy" presStyleCnt="0"/>
      <dgm:spPr/>
    </dgm:pt>
    <dgm:pt modelId="{622E1237-5BBF-43FC-92A8-662CD07E89FA}" type="pres">
      <dgm:prSet presAssocID="{2F037BE3-1DA0-4A38-9809-B70AA7788C34}" presName="sibTrans" presStyleLbl="sibTrans2D1" presStyleIdx="3" presStyleCnt="4" custLinFactNeighborX="-2748" custLinFactNeighborY="-76"/>
      <dgm:spPr/>
      <dgm:t>
        <a:bodyPr/>
        <a:lstStyle/>
        <a:p>
          <a:endParaRPr lang="ru-RU"/>
        </a:p>
      </dgm:t>
    </dgm:pt>
  </dgm:ptLst>
  <dgm:cxnLst>
    <dgm:cxn modelId="{1C2ED05C-9156-4AA3-9874-0D9240C92470}" type="presOf" srcId="{B8D2A020-E35D-44EB-8491-551E68A62422}" destId="{50BC8CC4-2775-46BA-AF47-0A8FA13494B9}" srcOrd="0" destOrd="0" presId="urn:microsoft.com/office/officeart/2005/8/layout/radial6"/>
    <dgm:cxn modelId="{5555962A-ADAA-47E7-9AF3-D7690127029B}" type="presOf" srcId="{D4FFB235-B6D3-4DA0-836F-B6A59AE19D04}" destId="{CFE7499E-94AC-4CBB-816D-ECF7063B4411}" srcOrd="0" destOrd="0" presId="urn:microsoft.com/office/officeart/2005/8/layout/radial6"/>
    <dgm:cxn modelId="{5B4D405F-1C67-4F98-95C0-C3FA11BAEDB1}" type="presOf" srcId="{3D11ECAA-B3DD-4088-AEDB-21855DB6237C}" destId="{560B69FD-ACAB-443A-951E-4A0C2B7CA0D8}" srcOrd="0" destOrd="0" presId="urn:microsoft.com/office/officeart/2005/8/layout/radial6"/>
    <dgm:cxn modelId="{720DE2F4-0BF4-418B-958A-560B789D6C78}" srcId="{AB2DC22C-C9E2-4291-8855-4673AD905568}" destId="{0108728C-EA01-4AE1-95A8-84D52C98E08A}" srcOrd="1" destOrd="0" parTransId="{76132D0E-DEA1-405A-8DC5-12CBA5B6C5E8}" sibTransId="{52941596-6DB7-4396-A89F-19B59F00DB2B}"/>
    <dgm:cxn modelId="{20FF11C1-F661-4251-8196-A2FBA12F1695}" srcId="{AB2DC22C-C9E2-4291-8855-4673AD905568}" destId="{78BE1836-D446-4442-9F8E-7450C63A6AB4}" srcOrd="3" destOrd="0" parTransId="{62032A80-4B4D-455C-8E2C-BC7C9AFE9035}" sibTransId="{2F037BE3-1DA0-4A38-9809-B70AA7788C34}"/>
    <dgm:cxn modelId="{2D3E0630-E5C8-4DF3-8791-A89F07FF2A82}" type="presOf" srcId="{0108728C-EA01-4AE1-95A8-84D52C98E08A}" destId="{F9A121D2-47BD-4CF5-8D27-6474E31662B3}" srcOrd="0" destOrd="0" presId="urn:microsoft.com/office/officeart/2005/8/layout/radial6"/>
    <dgm:cxn modelId="{4C051329-ED37-420A-99B8-8A094E61CA43}" type="presOf" srcId="{EC03F64A-BF68-4E65-BE77-F3411B648BD1}" destId="{36E15039-95CD-443F-96C2-AC4C3D78F2FE}" srcOrd="0" destOrd="0" presId="urn:microsoft.com/office/officeart/2005/8/layout/radial6"/>
    <dgm:cxn modelId="{97978DF4-7985-47FE-B37B-A1EEFEA7E856}" srcId="{AB2DC22C-C9E2-4291-8855-4673AD905568}" destId="{7A252256-422C-4DA9-9C5B-3AA6B782F886}" srcOrd="0" destOrd="0" parTransId="{CF76C807-E3C5-4420-A226-3FA9B86B6543}" sibTransId="{B8D2A020-E35D-44EB-8491-551E68A62422}"/>
    <dgm:cxn modelId="{3916FD79-7A1C-4854-8D6E-01CBE95477EE}" type="presOf" srcId="{7A252256-422C-4DA9-9C5B-3AA6B782F886}" destId="{AF0D23B2-86E0-4694-973B-5B2C711A97FE}" srcOrd="0" destOrd="0" presId="urn:microsoft.com/office/officeart/2005/8/layout/radial6"/>
    <dgm:cxn modelId="{B923261F-25A0-4713-9A62-A120E530DBC0}" type="presOf" srcId="{78BE1836-D446-4442-9F8E-7450C63A6AB4}" destId="{C7A31733-C1AD-4FC4-9AF8-386B3B8E562C}" srcOrd="0" destOrd="0" presId="urn:microsoft.com/office/officeart/2005/8/layout/radial6"/>
    <dgm:cxn modelId="{C06A427E-6161-444C-B25B-1A1F1355DBCF}" type="presOf" srcId="{52941596-6DB7-4396-A89F-19B59F00DB2B}" destId="{7911AD72-7D57-44DB-9703-980781A66A3D}" srcOrd="0" destOrd="0" presId="urn:microsoft.com/office/officeart/2005/8/layout/radial6"/>
    <dgm:cxn modelId="{5C870B4B-565C-4CBC-9202-F3B1A70B0468}" type="presOf" srcId="{2F037BE3-1DA0-4A38-9809-B70AA7788C34}" destId="{622E1237-5BBF-43FC-92A8-662CD07E89FA}" srcOrd="0" destOrd="0" presId="urn:microsoft.com/office/officeart/2005/8/layout/radial6"/>
    <dgm:cxn modelId="{132E68C7-2E9D-4D05-99AA-92A1D1B26CFD}" srcId="{EC03F64A-BF68-4E65-BE77-F3411B648BD1}" destId="{AB2DC22C-C9E2-4291-8855-4673AD905568}" srcOrd="0" destOrd="0" parTransId="{53AA23E8-82F2-451D-B886-173F1C8F409F}" sibTransId="{272DCB24-4D5F-428B-B71C-842BDF417514}"/>
    <dgm:cxn modelId="{289D67FE-7936-497A-8FBD-4F127F47FB75}" type="presOf" srcId="{AB2DC22C-C9E2-4291-8855-4673AD905568}" destId="{D6F5C226-54C5-45F8-8848-EAF393263F86}" srcOrd="0" destOrd="0" presId="urn:microsoft.com/office/officeart/2005/8/layout/radial6"/>
    <dgm:cxn modelId="{C3F727F1-6949-47DD-9022-CE2B90314043}" srcId="{AB2DC22C-C9E2-4291-8855-4673AD905568}" destId="{3D11ECAA-B3DD-4088-AEDB-21855DB6237C}" srcOrd="2" destOrd="0" parTransId="{BD0FE323-458F-41C5-929B-A9B2BE3FAB42}" sibTransId="{D4FFB235-B6D3-4DA0-836F-B6A59AE19D04}"/>
    <dgm:cxn modelId="{73C98E8C-77B7-49C7-A1FA-FC84842F8255}" type="presParOf" srcId="{36E15039-95CD-443F-96C2-AC4C3D78F2FE}" destId="{D6F5C226-54C5-45F8-8848-EAF393263F86}" srcOrd="0" destOrd="0" presId="urn:microsoft.com/office/officeart/2005/8/layout/radial6"/>
    <dgm:cxn modelId="{B5A07AA3-738B-40D5-A4A7-7C1332494CC5}" type="presParOf" srcId="{36E15039-95CD-443F-96C2-AC4C3D78F2FE}" destId="{AF0D23B2-86E0-4694-973B-5B2C711A97FE}" srcOrd="1" destOrd="0" presId="urn:microsoft.com/office/officeart/2005/8/layout/radial6"/>
    <dgm:cxn modelId="{FA0F1422-15F9-47E1-8CDF-9BAE53F9C439}" type="presParOf" srcId="{36E15039-95CD-443F-96C2-AC4C3D78F2FE}" destId="{6F78705F-0C83-4A16-9319-90555C200AC7}" srcOrd="2" destOrd="0" presId="urn:microsoft.com/office/officeart/2005/8/layout/radial6"/>
    <dgm:cxn modelId="{3A35E500-250E-4F59-8C67-41099285B287}" type="presParOf" srcId="{36E15039-95CD-443F-96C2-AC4C3D78F2FE}" destId="{50BC8CC4-2775-46BA-AF47-0A8FA13494B9}" srcOrd="3" destOrd="0" presId="urn:microsoft.com/office/officeart/2005/8/layout/radial6"/>
    <dgm:cxn modelId="{3D6E58AC-719D-48B3-AD52-5949052A3D61}" type="presParOf" srcId="{36E15039-95CD-443F-96C2-AC4C3D78F2FE}" destId="{F9A121D2-47BD-4CF5-8D27-6474E31662B3}" srcOrd="4" destOrd="0" presId="urn:microsoft.com/office/officeart/2005/8/layout/radial6"/>
    <dgm:cxn modelId="{DD20285D-BF35-4555-9F20-646502870CA9}" type="presParOf" srcId="{36E15039-95CD-443F-96C2-AC4C3D78F2FE}" destId="{F5A6E5C7-4549-4C27-89C6-4FDE62A3930A}" srcOrd="5" destOrd="0" presId="urn:microsoft.com/office/officeart/2005/8/layout/radial6"/>
    <dgm:cxn modelId="{F1FFCC59-F4C6-4042-B03F-CEAD6F56D232}" type="presParOf" srcId="{36E15039-95CD-443F-96C2-AC4C3D78F2FE}" destId="{7911AD72-7D57-44DB-9703-980781A66A3D}" srcOrd="6" destOrd="0" presId="urn:microsoft.com/office/officeart/2005/8/layout/radial6"/>
    <dgm:cxn modelId="{58947DAD-E001-412A-B750-F450FBF48932}" type="presParOf" srcId="{36E15039-95CD-443F-96C2-AC4C3D78F2FE}" destId="{560B69FD-ACAB-443A-951E-4A0C2B7CA0D8}" srcOrd="7" destOrd="0" presId="urn:microsoft.com/office/officeart/2005/8/layout/radial6"/>
    <dgm:cxn modelId="{0DC50589-BC44-4F59-883F-0387108645DC}" type="presParOf" srcId="{36E15039-95CD-443F-96C2-AC4C3D78F2FE}" destId="{C06D9E81-1523-4058-96A9-4A46E8F4790B}" srcOrd="8" destOrd="0" presId="urn:microsoft.com/office/officeart/2005/8/layout/radial6"/>
    <dgm:cxn modelId="{B969D5F2-4DB5-42F7-83D4-B250B6DE6634}" type="presParOf" srcId="{36E15039-95CD-443F-96C2-AC4C3D78F2FE}" destId="{CFE7499E-94AC-4CBB-816D-ECF7063B4411}" srcOrd="9" destOrd="0" presId="urn:microsoft.com/office/officeart/2005/8/layout/radial6"/>
    <dgm:cxn modelId="{0096E211-725B-42C5-9F5F-C0E81149045A}" type="presParOf" srcId="{36E15039-95CD-443F-96C2-AC4C3D78F2FE}" destId="{C7A31733-C1AD-4FC4-9AF8-386B3B8E562C}" srcOrd="10" destOrd="0" presId="urn:microsoft.com/office/officeart/2005/8/layout/radial6"/>
    <dgm:cxn modelId="{48BCFA2C-5406-4020-8EB4-AF405DFDD88A}" type="presParOf" srcId="{36E15039-95CD-443F-96C2-AC4C3D78F2FE}" destId="{F5ED1E89-C71D-4341-BA86-81EFDFA47962}" srcOrd="11" destOrd="0" presId="urn:microsoft.com/office/officeart/2005/8/layout/radial6"/>
    <dgm:cxn modelId="{2C5A7048-0C8B-4663-A689-2AB0A4D9BA02}" type="presParOf" srcId="{36E15039-95CD-443F-96C2-AC4C3D78F2FE}" destId="{622E1237-5BBF-43FC-92A8-662CD07E89F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22E1237-5BBF-43FC-92A8-662CD07E89FA}">
      <dsp:nvSpPr>
        <dsp:cNvPr id="0" name=""/>
        <dsp:cNvSpPr/>
      </dsp:nvSpPr>
      <dsp:spPr>
        <a:xfrm>
          <a:off x="1276855" y="703680"/>
          <a:ext cx="4431547" cy="4431547"/>
        </a:xfrm>
        <a:prstGeom prst="blockArc">
          <a:avLst>
            <a:gd name="adj1" fmla="val 10784647"/>
            <a:gd name="adj2" fmla="val 17043367"/>
            <a:gd name="adj3" fmla="val 4643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E7499E-94AC-4CBB-816D-ECF7063B4411}">
      <dsp:nvSpPr>
        <dsp:cNvPr id="0" name=""/>
        <dsp:cNvSpPr/>
      </dsp:nvSpPr>
      <dsp:spPr>
        <a:xfrm>
          <a:off x="1394389" y="852547"/>
          <a:ext cx="4431547" cy="4431547"/>
        </a:xfrm>
        <a:prstGeom prst="blockArc">
          <a:avLst>
            <a:gd name="adj1" fmla="val 4458303"/>
            <a:gd name="adj2" fmla="val 11015896"/>
            <a:gd name="adj3" fmla="val 4643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11AD72-7D57-44DB-9703-980781A66A3D}">
      <dsp:nvSpPr>
        <dsp:cNvPr id="0" name=""/>
        <dsp:cNvSpPr/>
      </dsp:nvSpPr>
      <dsp:spPr>
        <a:xfrm>
          <a:off x="2359808" y="805459"/>
          <a:ext cx="4431547" cy="4431547"/>
        </a:xfrm>
        <a:prstGeom prst="blockArc">
          <a:avLst>
            <a:gd name="adj1" fmla="val 21580982"/>
            <a:gd name="adj2" fmla="val 6006615"/>
            <a:gd name="adj3" fmla="val 4643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BC8CC4-2775-46BA-AF47-0A8FA13494B9}">
      <dsp:nvSpPr>
        <dsp:cNvPr id="0" name=""/>
        <dsp:cNvSpPr/>
      </dsp:nvSpPr>
      <dsp:spPr>
        <a:xfrm>
          <a:off x="2360784" y="727379"/>
          <a:ext cx="4431547" cy="4431547"/>
        </a:xfrm>
        <a:prstGeom prst="blockArc">
          <a:avLst>
            <a:gd name="adj1" fmla="val 15501901"/>
            <a:gd name="adj2" fmla="val 105018"/>
            <a:gd name="adj3" fmla="val 4643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F5C226-54C5-45F8-8848-EAF393263F86}">
      <dsp:nvSpPr>
        <dsp:cNvPr id="0" name=""/>
        <dsp:cNvSpPr/>
      </dsp:nvSpPr>
      <dsp:spPr>
        <a:xfrm>
          <a:off x="2855103" y="1909269"/>
          <a:ext cx="2527509" cy="223159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Качество образования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55103" y="1909269"/>
        <a:ext cx="2527509" cy="2231598"/>
      </dsp:txXfrm>
    </dsp:sp>
    <dsp:sp modelId="{AF0D23B2-86E0-4694-973B-5B2C711A97FE}">
      <dsp:nvSpPr>
        <dsp:cNvPr id="0" name=""/>
        <dsp:cNvSpPr/>
      </dsp:nvSpPr>
      <dsp:spPr>
        <a:xfrm>
          <a:off x="2880320" y="-153693"/>
          <a:ext cx="2519486" cy="19539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Качество потенциала педагогического коллектива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80320" y="-153693"/>
        <a:ext cx="2519486" cy="1953974"/>
      </dsp:txXfrm>
    </dsp:sp>
    <dsp:sp modelId="{F9A121D2-47BD-4CF5-8D27-6474E31662B3}">
      <dsp:nvSpPr>
        <dsp:cNvPr id="0" name=""/>
        <dsp:cNvSpPr/>
      </dsp:nvSpPr>
      <dsp:spPr>
        <a:xfrm>
          <a:off x="5638434" y="2110442"/>
          <a:ext cx="2202893" cy="17976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Качество потенциала обучающихся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38434" y="2110442"/>
        <a:ext cx="2202893" cy="1797635"/>
      </dsp:txXfrm>
    </dsp:sp>
    <dsp:sp modelId="{560B69FD-ACAB-443A-951E-4A0C2B7CA0D8}">
      <dsp:nvSpPr>
        <dsp:cNvPr id="0" name=""/>
        <dsp:cNvSpPr/>
      </dsp:nvSpPr>
      <dsp:spPr>
        <a:xfrm>
          <a:off x="2981102" y="4389581"/>
          <a:ext cx="2429092" cy="15247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Качество средств образовательного процесса 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81102" y="4389581"/>
        <a:ext cx="2429092" cy="1524752"/>
      </dsp:txXfrm>
    </dsp:sp>
    <dsp:sp modelId="{C7A31733-C1AD-4FC4-9AF8-386B3B8E562C}">
      <dsp:nvSpPr>
        <dsp:cNvPr id="0" name=""/>
        <dsp:cNvSpPr/>
      </dsp:nvSpPr>
      <dsp:spPr>
        <a:xfrm>
          <a:off x="186953" y="2033662"/>
          <a:ext cx="2526288" cy="179764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Качество родительского сообщества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6953" y="2033662"/>
        <a:ext cx="2526288" cy="17976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140968"/>
            <a:ext cx="7772400" cy="1470025"/>
          </a:xfrm>
        </p:spPr>
        <p:txBody>
          <a:bodyPr/>
          <a:lstStyle/>
          <a:p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результатов ЕГЭ</a:t>
            </a:r>
            <a:endParaRPr lang="ru-RU" b="1" i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4581128"/>
            <a:ext cx="7200800" cy="1777752"/>
          </a:xfrm>
        </p:spPr>
        <p:txBody>
          <a:bodyPr>
            <a:normAutofit/>
          </a:bodyPr>
          <a:lstStyle/>
          <a:p>
            <a:pPr algn="r"/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USSER\Desktop\EGE20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7968"/>
            <a:ext cx="5511422" cy="3465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9210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предметов выпускниками  11х классов (за 4 года)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31868335"/>
              </p:ext>
            </p:extLst>
          </p:nvPr>
        </p:nvGraphicFramePr>
        <p:xfrm>
          <a:off x="289481" y="1412776"/>
          <a:ext cx="8229600" cy="4189085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834247"/>
                <a:gridCol w="1457593"/>
                <a:gridCol w="1645920"/>
                <a:gridCol w="1645920"/>
                <a:gridCol w="1645920"/>
              </a:tblGrid>
              <a:tr h="36090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Предмет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0901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Биология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76592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Химия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0901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0901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22925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Обществознание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0901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22925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Английский язык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0901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Литература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0901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География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USSER\Desktop\repetitor-po-fizik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661248"/>
            <a:ext cx="1474360" cy="100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9364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ЕГЭ по обязательным предметам 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(средний балл, за 5 лет)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60222554"/>
              </p:ext>
            </p:extLst>
          </p:nvPr>
        </p:nvGraphicFramePr>
        <p:xfrm>
          <a:off x="302838" y="1412775"/>
          <a:ext cx="8661648" cy="2795137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820890"/>
                <a:gridCol w="1066326"/>
                <a:gridCol w="1443608"/>
                <a:gridCol w="1443608"/>
                <a:gridCol w="1443608"/>
                <a:gridCol w="1443608"/>
              </a:tblGrid>
              <a:tr h="452428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Предмет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80903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62,2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75,07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80903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 (профиль)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39,9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47,3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46,6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44,08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80903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 (база)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4,07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4,8</a:t>
                      </a:r>
                      <a:endParaRPr lang="ru-RU" sz="200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73438" y="4581128"/>
            <a:ext cx="859104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и 2018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годах школа вошла в </a:t>
            </a:r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«десятку» лучших школ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результатам </a:t>
            </a:r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 Э по русскому языку.</a:t>
            </a: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 году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вошла в число ОО, продемонстрировавших 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низкие результаты по математике профильного уровня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с </a:t>
            </a: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большей долей учащихся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преодолевших минимальный порог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меньшей долей учащихся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показавших высокие результаты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(по области 29 школ, по городу  3 – МОУ СШ №18, 22, 15).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4406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 лучших баллов по обязательным предметам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37351220"/>
              </p:ext>
            </p:extLst>
          </p:nvPr>
        </p:nvGraphicFramePr>
        <p:xfrm>
          <a:off x="179514" y="1412775"/>
          <a:ext cx="8784972" cy="5328595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464162"/>
                <a:gridCol w="1464162"/>
                <a:gridCol w="1464162"/>
                <a:gridCol w="1464162"/>
                <a:gridCol w="1464162"/>
                <a:gridCol w="1464162"/>
              </a:tblGrid>
              <a:tr h="406466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Предмет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204935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</a:p>
                    <a:p>
                      <a:endParaRPr lang="ru-R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</a:t>
                      </a:r>
                      <a:endParaRPr lang="ru-RU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(3 человека)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 (2 человека)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 (3 человека)</a:t>
                      </a:r>
                      <a:endParaRPr lang="ru-RU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 </a:t>
                      </a:r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 человек)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 (2 человека)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80-89 (16 человек)</a:t>
                      </a:r>
                      <a:endParaRPr lang="ru-RU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(2 человека)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 (3 человека)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06466">
                <a:tc>
                  <a:txBody>
                    <a:bodyPr/>
                    <a:lstStyle/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904262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</a:p>
                    <a:p>
                      <a:endParaRPr lang="ru-R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 (2 человека)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 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 (2 человека)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 (2 человека)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 (2 человека)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06466">
                <a:tc>
                  <a:txBody>
                    <a:bodyPr/>
                    <a:lstStyle/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6609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408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Лучшие баллы (выпускники и педагоги)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20442299"/>
              </p:ext>
            </p:extLst>
          </p:nvPr>
        </p:nvGraphicFramePr>
        <p:xfrm>
          <a:off x="179513" y="764704"/>
          <a:ext cx="8784975" cy="5975568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2196243"/>
                <a:gridCol w="157307"/>
                <a:gridCol w="1334248"/>
                <a:gridCol w="2465945"/>
                <a:gridCol w="2631232"/>
              </a:tblGrid>
              <a:tr h="422191">
                <a:tc gridSpan="5"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pPr algn="l"/>
                      <a:endParaRPr lang="ru-RU" sz="1600" dirty="0"/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2191">
                <a:tc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</a:t>
                      </a:r>
                    </a:p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Васильева Н.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Меньшикова Н.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Смагина Н.Н.</a:t>
                      </a:r>
                    </a:p>
                    <a:p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Марейская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С.Ю.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</a:tr>
              <a:tr h="422191">
                <a:tc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Меньшикова Н.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Конакова Т.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Шалина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Т.М.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Ковалева Т.Н.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</a:tr>
              <a:tr h="422191">
                <a:tc gridSpan="5"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  <a:endParaRPr lang="ru-RU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51762">
                <a:tc gridSpan="2"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  <a:endParaRPr lang="ru-RU" sz="1800" dirty="0" smtClean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Раимджанова Е.</a:t>
                      </a: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Улитина Л. А.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648072">
                <a:tc gridSpan="2"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</a:p>
                    <a:p>
                      <a:endParaRPr lang="ru-RU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Кузнецов Я.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Гилемханов С.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Калашникова Л. П.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381744">
                <a:tc gridSpan="5"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 smtClean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41021">
                <a:tc gridSpan="2"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</a:p>
                    <a:p>
                      <a:endParaRPr lang="ru-RU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Ткачева Т.</a:t>
                      </a:r>
                    </a:p>
                    <a:p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Глашкова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Д.</a:t>
                      </a:r>
                    </a:p>
                    <a:p>
                      <a:endParaRPr lang="ru-RU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Калашникова И.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Марейская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С.Ю.</a:t>
                      </a:r>
                    </a:p>
                    <a:p>
                      <a:endParaRPr lang="ru-RU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Коломиец И.О.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824840">
                <a:tc gridSpan="2"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Ходырева Д.</a:t>
                      </a:r>
                    </a:p>
                    <a:p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Приймак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Н.</a:t>
                      </a:r>
                    </a:p>
                    <a:p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Лыженко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Е.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Калашникова Л.П.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8757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24102724"/>
              </p:ext>
            </p:extLst>
          </p:nvPr>
        </p:nvGraphicFramePr>
        <p:xfrm>
          <a:off x="395536" y="260648"/>
          <a:ext cx="8229600" cy="385064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 gridSpan="4"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Головачева И.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Мирошников М.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Лескова А.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Смагина Н.Н.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Пилипенко И.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Толмачев Д.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Чайкина Е.В.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 gridSpan="4"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Назарова З.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Чеботарева Л.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Ковалева Н.Г.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Коломиец И.О.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Ковалев П.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Мельникова А.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Есина Е.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Ловягина Н.А.</a:t>
                      </a:r>
                    </a:p>
                    <a:p>
                      <a:endParaRPr lang="ru-RU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Шалина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Т.М.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USSER\Desktop\EGE20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6711" y="4221088"/>
            <a:ext cx="3779345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988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преодолели минимальный порог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(сравнение за 5 лет)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33593240"/>
              </p:ext>
            </p:extLst>
          </p:nvPr>
        </p:nvGraphicFramePr>
        <p:xfrm>
          <a:off x="457200" y="1412776"/>
          <a:ext cx="8435280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115892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11430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ЕГЭ по предметам по выбору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(за 5 лет)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09623161"/>
              </p:ext>
            </p:extLst>
          </p:nvPr>
        </p:nvGraphicFramePr>
        <p:xfrm>
          <a:off x="457200" y="1600200"/>
          <a:ext cx="8229600" cy="228600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882552"/>
                <a:gridCol w="1080120"/>
                <a:gridCol w="1152128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Предмет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Химия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64,3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66,4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Биология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66,5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66,8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 </a:t>
                      </a:r>
                    </a:p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ИКТ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23528" y="4149080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2017, 2018 годах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вошла в «десятку» лучших ОО города по результатам ЕГЭ по химии и биологии. 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C:\Users\USSER\Desktop\EGE20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790388"/>
            <a:ext cx="2873896" cy="1806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3661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ЕГЭ по предметам по выбору 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(за 5 лет)</a:t>
            </a:r>
            <a:endParaRPr lang="ru-RU" sz="3200" dirty="0"/>
          </a:p>
        </p:txBody>
      </p:sp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944366837"/>
              </p:ext>
            </p:extLst>
          </p:nvPr>
        </p:nvGraphicFramePr>
        <p:xfrm>
          <a:off x="457200" y="1600200"/>
          <a:ext cx="8229600" cy="29870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882552"/>
                <a:gridCol w="1080120"/>
                <a:gridCol w="1152128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Предмет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50,5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42,6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64,4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48,4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Обществознание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67,2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48,7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Английский язык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72,5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Литература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66,7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География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2" descr="C:\Users\USSER\Desktop\EGE20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835664"/>
            <a:ext cx="2801888" cy="176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9933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1143000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 лучших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баллов по предметам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выбору (за 5 лет)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38124583"/>
              </p:ext>
            </p:extLst>
          </p:nvPr>
        </p:nvGraphicFramePr>
        <p:xfrm>
          <a:off x="457200" y="1268760"/>
          <a:ext cx="8229600" cy="4536501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666528"/>
                <a:gridCol w="1076672"/>
                <a:gridCol w="1371600"/>
                <a:gridCol w="1371600"/>
                <a:gridCol w="1371600"/>
                <a:gridCol w="1371600"/>
              </a:tblGrid>
              <a:tr h="40118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Предмет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0118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Химия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0118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Биология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0118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 и ИКТ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0118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Обществознание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Английский язык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0118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Литература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9512" y="5955374"/>
            <a:ext cx="88569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2016 году самый высокий результат по биологии был только в нашей школе – 97 баллов.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2018 году – 100 баллов по химии – один из лучших результатов в городе.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744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12107069"/>
              </p:ext>
            </p:extLst>
          </p:nvPr>
        </p:nvGraphicFramePr>
        <p:xfrm>
          <a:off x="179512" y="188640"/>
          <a:ext cx="8784975" cy="6438264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2196243"/>
                <a:gridCol w="157307"/>
                <a:gridCol w="1334248"/>
                <a:gridCol w="2465945"/>
                <a:gridCol w="2631232"/>
              </a:tblGrid>
              <a:tr h="399370">
                <a:tc gridSpan="5"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pPr algn="l"/>
                      <a:endParaRPr lang="ru-RU" sz="1600" dirty="0"/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9370">
                <a:tc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Биология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Меньшикова Н.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Носкова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Н.В.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</a:tr>
              <a:tr h="399370">
                <a:tc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Химия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Меньшикова Н.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Павлова Е.А.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</a:tr>
              <a:tr h="605481">
                <a:tc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Жильцов Е.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Ахмедова Ф.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Размахнин С.А. 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</a:tr>
              <a:tr h="345989">
                <a:tc gridSpan="5"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  <a:endParaRPr lang="ru-RU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27342">
                <a:tc gridSpan="2"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Биология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</a:t>
                      </a: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Раимджанова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Е.</a:t>
                      </a: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Носкова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Н.В.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366787">
                <a:tc gridSpan="2"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Химия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77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Раимджанова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Е.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Павлова Е.А.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345989">
                <a:tc gridSpan="2"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Гилемханов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С.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Размахнин С.А.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605481">
                <a:tc gridSpan="2"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Чайкин В.</a:t>
                      </a:r>
                    </a:p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Кузнецов Я.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Кондрашов В.В.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361109">
                <a:tc gridSpan="5"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 smtClean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4235">
                <a:tc gridSpan="2"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Биология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Ходырева Д.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Носкова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Н.В.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432048">
                <a:tc gridSpan="2"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Химия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Ходырева Д.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Павлова Е.А.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432048">
                <a:tc gridSpan="2"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Приймак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Н.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Размахнин С.А.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780254">
                <a:tc gridSpan="2"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73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Трофимов Р.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Кондрашов В.В.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84059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41677342"/>
              </p:ext>
            </p:extLst>
          </p:nvPr>
        </p:nvGraphicFramePr>
        <p:xfrm>
          <a:off x="179512" y="188640"/>
          <a:ext cx="8784975" cy="4773507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2353550"/>
                <a:gridCol w="1334248"/>
                <a:gridCol w="2465945"/>
                <a:gridCol w="2631232"/>
              </a:tblGrid>
              <a:tr h="345989">
                <a:tc gridSpan="4"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27342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Биология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</a:t>
                      </a: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Головачева И.</a:t>
                      </a: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Носкова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Н.В.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366787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Химия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Пилипенко И.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Павлова Е.А.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345989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84</a:t>
                      </a:r>
                      <a:endParaRPr lang="ru-RU" sz="1800" b="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Толмачев Д.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Размахнин С.А.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605481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64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Янцев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М.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Кондрашов В.В.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361109">
                <a:tc gridSpan="4"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 dirty="0" smtClean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4235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Биология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73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Назарова З.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Носкова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Н.В.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Химия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76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Назарова З.</a:t>
                      </a:r>
                    </a:p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Янковский И.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Павлова Е.А.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58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Мельникова А.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Высоченко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Н.М.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780254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79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Мельникова А.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Кондрашов В.В.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</a:tbl>
          </a:graphicData>
        </a:graphic>
      </p:graphicFrame>
      <p:pic>
        <p:nvPicPr>
          <p:cNvPr id="3" name="Picture 2" descr="C:\Users\USSER\Desktop\EGE20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835664"/>
            <a:ext cx="2801888" cy="176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5445224"/>
            <a:ext cx="5616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Лучшие баллы по предметам по выбору (за 5 лет, выпускники и педагоги)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580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30542263"/>
              </p:ext>
            </p:extLst>
          </p:nvPr>
        </p:nvGraphicFramePr>
        <p:xfrm>
          <a:off x="179512" y="188640"/>
          <a:ext cx="8784975" cy="6169957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2196243"/>
                <a:gridCol w="157307"/>
                <a:gridCol w="1334248"/>
                <a:gridCol w="2465945"/>
                <a:gridCol w="2631232"/>
              </a:tblGrid>
              <a:tr h="399370">
                <a:tc gridSpan="5"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pPr algn="l"/>
                      <a:endParaRPr lang="ru-RU" sz="1600" dirty="0"/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9370">
                <a:tc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Васильева Н.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Варганкина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Т.В.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</a:tr>
              <a:tr h="399370">
                <a:tc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Обществознание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Васильева Н.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Варганкина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Т.В.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</a:tr>
              <a:tr h="386066">
                <a:tc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Литература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Сергеева Я.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Смагина Н.Н.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</a:tr>
              <a:tr h="386066">
                <a:tc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Английский язык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Васильева Н. 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Блохина Т.В.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</a:tr>
              <a:tr h="345989">
                <a:tc gridSpan="5"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  <a:endParaRPr lang="ru-RU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27342">
                <a:tc gridSpan="2"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62</a:t>
                      </a: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Шевцов А.</a:t>
                      </a: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Свиридова Н.А.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366787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Обществознание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66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Шевцов А.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Свиридова Н.А.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605481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Английский язык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73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Комлева Е.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Нагорова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Л.П.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361109">
                <a:tc gridSpan="5"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 smtClean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4235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Белова А.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Варганкина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Т.В.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432048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Обществознание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Иванова Д.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Варганкина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Т.В.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432048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Литература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Мельникова Ю.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Марейская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С.Ю.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780254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Английский язык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Иванова Д.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Блохина Т.В.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1591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916765792"/>
              </p:ext>
            </p:extLst>
          </p:nvPr>
        </p:nvGraphicFramePr>
        <p:xfrm>
          <a:off x="179512" y="188640"/>
          <a:ext cx="8784975" cy="4647025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2196243"/>
                <a:gridCol w="157307"/>
                <a:gridCol w="1334248"/>
                <a:gridCol w="2465945"/>
                <a:gridCol w="2631232"/>
              </a:tblGrid>
              <a:tr h="452503">
                <a:tc gridSpan="5"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pPr algn="l"/>
                      <a:endParaRPr lang="ru-RU" sz="1600" dirty="0"/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2503"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Воробьева А.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Свиридова Н.А.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</a:tr>
              <a:tr h="452503"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Обществознание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Панова А.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Свиридова Н.А.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</a:tr>
              <a:tr h="437429"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Литература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Давыдов Н.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Смагина Н.Н.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</a:tr>
              <a:tr h="437429"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Английский язык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Воробьева А.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Ремизова А.А.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</a:tr>
              <a:tr h="414421">
                <a:tc gridSpan="5">
                  <a:txBody>
                    <a:bodyPr/>
                    <a:lstStyle/>
                    <a:p>
                      <a:pPr algn="l"/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84196">
                <a:tc gridSpan="2"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Шустов Л.</a:t>
                      </a: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Варганкина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Т.В.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415585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Обществознание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84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Коновалова А.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Варганкина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Т.В.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414421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Литература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Косенкова А.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Ковалева Н.Г.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  <a:tr h="686035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Английский язык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68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Шустов Л.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Степанова Н.Н.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570" marR="88570"/>
                </a:tc>
              </a:tr>
            </a:tbl>
          </a:graphicData>
        </a:graphic>
      </p:graphicFrame>
      <p:pic>
        <p:nvPicPr>
          <p:cNvPr id="3" name="Picture 2" descr="C:\Users\USSER\Desktop\EGE20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6482" y="4869160"/>
            <a:ext cx="2801888" cy="176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3437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11430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преодолели минимальный порог  по предметам по выбору (за 5 лет)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08827427"/>
              </p:ext>
            </p:extLst>
          </p:nvPr>
        </p:nvGraphicFramePr>
        <p:xfrm>
          <a:off x="457200" y="1196752"/>
          <a:ext cx="8507288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111284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Сравнение средних баллов по ЕГЭ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 2019 году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67544" y="1412776"/>
          <a:ext cx="8229600" cy="393700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Предметы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Средний балл по России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Средний балл по школе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56,5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44,08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69,5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65,6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Биологии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52,2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52,9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62,4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52,4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Обществознание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54,9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51,5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История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55,3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55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itchFamily="18" charset="0"/>
                          <a:cs typeface="Times New Roman" pitchFamily="18" charset="0"/>
                        </a:rPr>
                        <a:t>54,4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44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Химия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56,7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60,2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Английский язык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73,8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68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USSER\Desktop\EGE20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469632"/>
            <a:ext cx="2208138" cy="1388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Аттестаты о среднем общем образовании с отличием и медаль «За особые успехи в учении»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2014/2015 учебный год  - 7 человек</a:t>
            </a:r>
          </a:p>
          <a:p>
            <a:pPr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2015/2016 учебный год – 4 человека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2016/2017 учебный год – 8 человек</a:t>
            </a:r>
          </a:p>
          <a:p>
            <a:pPr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2017/2018 учебный год – 4 человека</a:t>
            </a:r>
          </a:p>
          <a:p>
            <a:pPr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2018/2019 учебный год – 4 человека</a:t>
            </a:r>
          </a:p>
          <a:p>
            <a:pPr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ru-RU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4437112"/>
            <a:ext cx="8280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Справки об окончании средней школы</a:t>
            </a: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2015/2016 учебный год –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Коверзякова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Яна)</a:t>
            </a: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2018/2019 учебный год –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(Осипов Иван)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61054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освоения образовательных программ среднего общего образования (за 4 года)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506916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2015/2016 учебный год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освоения образовательных программ – 97%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освоения образовательных программ – 51 %</a:t>
            </a: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2016/2017 учебный год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освоения образовательных программ – 100%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освоения образовательных программ – 74 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2017/2018 учебный год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освоения образовательных программ – 100%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освоения образовательных программ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58 %</a:t>
            </a: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2018/2019 учебный год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освоения образовательных программ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98%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освоения образовательных программ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44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66422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568952" cy="648072"/>
          </a:xfrm>
        </p:spPr>
        <p:txBody>
          <a:bodyPr>
            <a:noAutofit/>
          </a:bodyPr>
          <a:lstStyle/>
          <a:p>
            <a:pPr algn="r"/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“Образование – величайшее из земных благ, если оно наивысшего качества. В противном случае оно совершенно бесполезно” </a:t>
            </a:r>
            <a:b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Киплинг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85515073"/>
              </p:ext>
            </p:extLst>
          </p:nvPr>
        </p:nvGraphicFramePr>
        <p:xfrm>
          <a:off x="539552" y="908720"/>
          <a:ext cx="8229600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0955682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потенциала обучающихся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 год – 51 выпускник</a:t>
            </a:r>
          </a:p>
          <a:p>
            <a:pPr algn="just">
              <a:lnSpc>
                <a:spcPct val="120000"/>
              </a:lnSpc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39 выпускников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обучались на «4» и «5». В 11а – 22 закончили учебный год на «4» и «5» из 25 выпускников, в 11б – 17 на «4» и «5» из 26 выпускников.</a:t>
            </a:r>
          </a:p>
          <a:p>
            <a:pPr algn="just">
              <a:lnSpc>
                <a:spcPct val="12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Выпускники являлись победителями и призерами муниципального, регионального, заключительного этапа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ВсОШ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биологии, химии, истории, обществознанию, русскому языку, праву, технологии.</a:t>
            </a:r>
          </a:p>
          <a:p>
            <a:pPr algn="just">
              <a:lnSpc>
                <a:spcPct val="12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Ходырева Д 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Сабинин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С. являлись участниками биологической смены в образовательном центре «Сириус»</a:t>
            </a:r>
          </a:p>
          <a:p>
            <a:pPr algn="just">
              <a:lnSpc>
                <a:spcPct val="120000"/>
              </a:lnSpc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 уважительной причины пропущено – 419 уроков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687254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 год – 51 выпускник</a:t>
            </a:r>
          </a:p>
          <a:p>
            <a:pPr algn="just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35 выпускников закончили  учебный год на «5» и «4».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11а из 30 выпускников на «4» и «5» - 23 ученика, в 11б из 21 – 12 учеников.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Выпускники становились победителями и призерами в МЭ и РЭ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ВсОШ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русскому языку, литературе, математике, обществознанию, физической культуре, химия, биология</a:t>
            </a:r>
            <a:r>
              <a:rPr lang="ru-RU" sz="2800" dirty="0" smtClean="0"/>
              <a:t>.</a:t>
            </a:r>
          </a:p>
          <a:p>
            <a:pPr algn="just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Пропущено без уважительной причины – 3423 урока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53631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 год – 54 выпускника.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окончании 9 класса 20 учеников были «троечниками».</a:t>
            </a:r>
          </a:p>
          <a:p>
            <a:pPr algn="just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 выпускников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закончили учебный год на «4» и «5» из 54 человек, 27 – на «3».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Становились призерами в МЭ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ВсОШ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ОБЖ, технологии.</a:t>
            </a:r>
          </a:p>
          <a:p>
            <a:pPr algn="just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Пропущено уроков – 4662 (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 уважительной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причины: 2777 –в 11а, 1885 - в 11б)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9175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908720"/>
            <a:ext cx="8568952" cy="576064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Качество образования</a:t>
            </a:r>
            <a:r>
              <a:rPr lang="ru-RU" sz="3200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lnSpc>
                <a:spcPct val="120000"/>
              </a:lnSpc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совершенствовать формы и методы работы со слабоуспевающими детьми; </a:t>
            </a:r>
          </a:p>
          <a:p>
            <a:pPr algn="just">
              <a:lnSpc>
                <a:spcPct val="120000"/>
              </a:lnSpc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продолжить работу с родителями по вопросам обучения и воспитания, систематически знакомить их с результатами обучения и достижениями учащихся, разработать тематику классных собраний на основе родительского запроса;</a:t>
            </a:r>
          </a:p>
          <a:p>
            <a:pPr algn="just">
              <a:lnSpc>
                <a:spcPct val="120000"/>
              </a:lnSpc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проанализировать результаты сдачи ГИА в 9 и 11 классах, учителям пересмотреть собственный опыт работы по подготовке к ОГЭ и ЕГЭ;</a:t>
            </a:r>
          </a:p>
          <a:p>
            <a:pPr algn="just">
              <a:lnSpc>
                <a:spcPct val="120000"/>
              </a:lnSpc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Предметным методическим объединениям на ближайших заседаниях обсудить результаты государственной итоговой аттестации, рассмотреть наиболее трудные для учащихся темы, проанализировать причины затруднений.</a:t>
            </a:r>
          </a:p>
          <a:p>
            <a:pPr algn="just">
              <a:lnSpc>
                <a:spcPct val="120000"/>
              </a:lnSpc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Вести дополнительные занятия по формированию навыков решения заданий высокой и повышенной сложности (дифференцированно).</a:t>
            </a:r>
          </a:p>
          <a:p>
            <a:pPr algn="just">
              <a:lnSpc>
                <a:spcPct val="120000"/>
              </a:lnSpc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Провести  работу по поиску новых методических подходов к изложению трудных для  учащихся вопросов.</a:t>
            </a:r>
          </a:p>
          <a:p>
            <a:pPr algn="just">
              <a:lnSpc>
                <a:spcPct val="120000"/>
              </a:lnSpc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Определить одним из приоритетных направлений работы школы – совершенствование деятельности учителей-предметников по повышению качества знаний учащихся. </a:t>
            </a:r>
            <a:br>
              <a:rPr lang="ru-RU" sz="2900" dirty="0" smtClean="0">
                <a:latin typeface="Times New Roman" pitchFamily="18" charset="0"/>
                <a:cs typeface="Times New Roman" pitchFamily="18" charset="0"/>
              </a:rPr>
            </a:br>
            <a:endParaRPr lang="ru-RU" sz="2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7426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Рейтинговая карта ОО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1600200"/>
          <a:ext cx="8784976" cy="27154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/>
                <a:gridCol w="1206850"/>
                <a:gridCol w="1223420"/>
                <a:gridCol w="1098122"/>
                <a:gridCol w="1098122"/>
                <a:gridCol w="1005492"/>
                <a:gridCol w="1190752"/>
                <a:gridCol w="1098122"/>
              </a:tblGrid>
              <a:tr h="1396752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Аттестаты с отличием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Не получили аттестат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От 80 до 89 баллов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От 90 до 99 баллов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100 баллов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Травмы,</a:t>
                      </a:r>
                    </a:p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ДТП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баллов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9575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191б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80б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80б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-30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622,2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9575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111б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160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787,13</a:t>
                      </a:r>
                      <a:endParaRPr lang="ru-RU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9575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145б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-19б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50б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60б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487,29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USSER\Desktop\EGE20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09120"/>
            <a:ext cx="3391661" cy="2132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pPr algn="l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ЕГЭ-2020. Методические рекомендации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887104"/>
            <a:ext cx="8943387" cy="5882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428184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562074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ЕГЭ-2020. Демоверсии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2830" y="764704"/>
            <a:ext cx="8898340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815435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84976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635677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Итоговое сочинение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39552" y="1036302"/>
            <a:ext cx="8229600" cy="507342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направлений: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Война и мир» – к 150-летию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великой книги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«Надежда и отчаяние»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«Добро и зло»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«Гордость и смирение»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«Он и она»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Даты проведения:</a:t>
            </a:r>
          </a:p>
          <a:p>
            <a:pPr marL="0" indent="0">
              <a:buNone/>
            </a:pP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04 декабря 2019 года (среда)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05 февраля 2020 года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06 мая 2020 года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099" name="Picture 3" descr="C:\Users\USSER\Desktop\2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89500" y="3573016"/>
            <a:ext cx="3721613" cy="278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705475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856983" cy="662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516738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и критерии оценивания итогового сочинения в 2019 году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Требование № 1. «Объем итогового сочинения» 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Рекомендуемое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слов – от 350. Максимальное количество слов в сочинении не устанавливается.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сочинении менее 250 слов (в подсчет включаются все слова, в том числе и служебные), то выставляется «незачет» за невыполнение требования № 1 и «незачет» за работу в целом (такое сочинение не проверяется по критериям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оценивания). 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2. «Самостоятельность написания итогового сочинения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сочинение признано несамостоятельным, то выставляется «незачет» за невыполнение требования № 2 и «незачет» за работу в целом (такое сочинение не проверяется по критериям оценивания).</a:t>
            </a:r>
          </a:p>
        </p:txBody>
      </p:sp>
    </p:spTree>
    <p:extLst>
      <p:ext uri="{BB962C8B-B14F-4D97-AF65-F5344CB8AC3E}">
        <p14:creationId xmlns:p14="http://schemas.microsoft.com/office/powerpoint/2010/main" xmlns="" val="498990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4896544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Итоговое сочинение, соответствующее установленным требованиям, оценивается по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«Соответствие теме»;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«Аргументация. Привлечение литературного материала»;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«Композиция и логика рассуждения»;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«Качество письменной речи»;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«Грамотность».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1 и № 2 являются основными</a:t>
            </a:r>
            <a:r>
              <a:rPr lang="ru-RU" dirty="0"/>
              <a:t>. </a:t>
            </a:r>
            <a:endParaRPr lang="ru-RU" dirty="0" smtClean="0"/>
          </a:p>
          <a:p>
            <a:pPr marL="0" indent="0" algn="just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получения «зачета» за итоговое сочинение необходимо получить «зачет» по критериям № 1 и № 2 (выставление «незачета» по одному из этих критериев автоматически ведет к «незачету» за работу в целом)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дополнительно «зачет» по одному из других критериев. </a:t>
            </a:r>
          </a:p>
        </p:txBody>
      </p:sp>
      <p:pic>
        <p:nvPicPr>
          <p:cNvPr id="4" name="Picture 3" descr="C:\Users\USSER\Desktop\2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2055" y="4147242"/>
            <a:ext cx="3271250" cy="245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SSER\Desktop\2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2055" y="4120625"/>
            <a:ext cx="3098953" cy="232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669531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332037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Классным руководителям 11а и 11б классов собрать и сдать копии паспортов учащихся до 04.10.2019, бумагу для подготовки заявлений и согласий, правил заполнения бланков ИС для учащихся.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заседании ШМО учителям русского языка и литературы изучить методические рекомендации по подготовке и проведению итогового сочинения, критерии оценивания, определить дату проведения школьного пробного сочинения (ответственный – Коломиец И.О., руководитель ШМО).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первой учебной неделе 2 семестра классным руководителям 11аб классов запланировать проведение родительского собрания и классные часы для ознакомления родителей и учащихся с информацией об итоговом сочинении. Учителям русского языка, работающим в 11а и 11б классах, посетить родительские собрания.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C:\Users\USSER\Desktop\2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88640"/>
            <a:ext cx="2699792" cy="2022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977952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928992" cy="6669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006359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расписания ЕГЭ - 2020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4716" y="692696"/>
            <a:ext cx="8831780" cy="604867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6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</a:t>
            </a:r>
            <a:r>
              <a:rPr lang="ru-RU" sz="6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период:</a:t>
            </a:r>
          </a:p>
          <a:p>
            <a:pPr algn="just"/>
            <a:r>
              <a:rPr lang="ru-RU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 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мая (понедельник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география, литература, информатика и информационно-коммуникационные технологии (ИКТ); 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 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мая (четверг) – русский язык; </a:t>
            </a:r>
            <a:endParaRPr lang="ru-RU" sz="6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июня (понедельник) – ЕГЭ по математике базового уровня, ЕГЭ по математике профильного уровня; </a:t>
            </a:r>
            <a:endParaRPr lang="ru-RU" sz="6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июня (четверг)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история, физика; 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июня (понедельник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обществознание, химия; 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 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июня (четверг)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иностранные языки (английский, французский, немецкий, испанский, китайский) (кроме раздела «Говорение»), биология; 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 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июня (понедельник)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иностранные языки (английский, французский, немецкий, испанский, китайский) (раздел «Говорение»); 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 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июня (вторник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иностранные языки (английский, французский, немецкий, испанский, китайский) (раздел «Говорение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»);</a:t>
            </a:r>
          </a:p>
          <a:p>
            <a:pPr marL="0" indent="0" algn="just">
              <a:buNone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Резервные </a:t>
            </a:r>
            <a:r>
              <a:rPr lang="ru-RU" sz="6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дни:</a:t>
            </a:r>
          </a:p>
          <a:p>
            <a:pPr algn="just"/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 июня (пятница)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география, литература, информатика и информационно-коммуникационные технологии (ИКТ), иностранные языки (английский, французский, немецкий, испанский, китайский) (раздел «Говорение»); 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 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июня (суббота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иностранные языки (английский, французский, немецкий, испанский, китайский) (кроме раздела «Говорение»), биология; 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 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июня (понедельник)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русский язык; 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 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июня (вторник)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обществознание, химия; 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 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июня (среда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история, физика; 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 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июня (четверг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ЕГЭ по математике базового уровня, ЕГЭ по математике профильного уровня; 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 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июня (понедельник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по всем учебным предметам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55719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</TotalTime>
  <Words>2315</Words>
  <Application>Microsoft Office PowerPoint</Application>
  <PresentationFormat>Экран (4:3)</PresentationFormat>
  <Paragraphs>675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Анализ результатов ЕГЭ</vt:lpstr>
      <vt:lpstr>Выбор предметов выпускниками  11х классов (за 4 года)</vt:lpstr>
      <vt:lpstr>Результаты ЕГЭ по обязательным предметам   (средний балл, за 5 лет)</vt:lpstr>
      <vt:lpstr>Сравнение лучших баллов по обязательным предметам</vt:lpstr>
      <vt:lpstr>Лучшие баллы (выпускники и педагоги)</vt:lpstr>
      <vt:lpstr>Слайд 6</vt:lpstr>
      <vt:lpstr>Не преодолели минимальный порог  (сравнение за 5 лет)</vt:lpstr>
      <vt:lpstr>Результаты ЕГЭ по предметам по выбору  (за 5 лет)</vt:lpstr>
      <vt:lpstr>Результаты ЕГЭ по предметам по выбору  (за 5 лет)</vt:lpstr>
      <vt:lpstr>Сравнение лучших баллов по предметам  по выбору (за 5 лет)</vt:lpstr>
      <vt:lpstr>Слайд 11</vt:lpstr>
      <vt:lpstr>Слайд 12</vt:lpstr>
      <vt:lpstr>Слайд 13</vt:lpstr>
      <vt:lpstr>Слайд 14</vt:lpstr>
      <vt:lpstr>Не преодолели минимальный порог  по предметам по выбору (за 5 лет)</vt:lpstr>
      <vt:lpstr>Сравнение средних баллов по ЕГЭ  в 2019 году</vt:lpstr>
      <vt:lpstr>Аттестаты о среднем общем образовании с отличием и медаль «За особые успехи в учении»</vt:lpstr>
      <vt:lpstr>Качество освоения образовательных программ среднего общего образования (за 4 года)</vt:lpstr>
      <vt:lpstr>“Образование – величайшее из земных благ, если оно наивысшего качества. В противном случае оно совершенно бесполезно”  Киплинг</vt:lpstr>
      <vt:lpstr>Качество потенциала обучающихся</vt:lpstr>
      <vt:lpstr>Слайд 21</vt:lpstr>
      <vt:lpstr>Слайд 22</vt:lpstr>
      <vt:lpstr>Слайд 23</vt:lpstr>
      <vt:lpstr>Рейтинговая карта ОО</vt:lpstr>
      <vt:lpstr>ЕГЭ-2020. Методические рекомендации</vt:lpstr>
      <vt:lpstr>ЕГЭ-2020. Демоверсии</vt:lpstr>
      <vt:lpstr>Слайд 27</vt:lpstr>
      <vt:lpstr>Итоговое сочинение</vt:lpstr>
      <vt:lpstr>Слайд 29</vt:lpstr>
      <vt:lpstr>Требования и критерии оценивания итогового сочинения в 2019 году</vt:lpstr>
      <vt:lpstr>Слайд 31</vt:lpstr>
      <vt:lpstr>Слайд 32</vt:lpstr>
      <vt:lpstr>Слайд 33</vt:lpstr>
      <vt:lpstr>Проект расписания ЕГЭ - 2020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Анализ ЕГЭ</dc:title>
  <dc:creator>USSER</dc:creator>
  <cp:lastModifiedBy>NACH_12</cp:lastModifiedBy>
  <cp:revision>65</cp:revision>
  <dcterms:created xsi:type="dcterms:W3CDTF">2019-09-28T04:25:39Z</dcterms:created>
  <dcterms:modified xsi:type="dcterms:W3CDTF">2019-09-30T06:52:41Z</dcterms:modified>
</cp:coreProperties>
</file>