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7"/>
  </p:notesMasterIdLst>
  <p:sldIdLst>
    <p:sldId id="256" r:id="rId2"/>
    <p:sldId id="261" r:id="rId3"/>
    <p:sldId id="257" r:id="rId4"/>
    <p:sldId id="258" r:id="rId5"/>
    <p:sldId id="263" r:id="rId6"/>
    <p:sldId id="259" r:id="rId7"/>
    <p:sldId id="264" r:id="rId8"/>
    <p:sldId id="260" r:id="rId9"/>
    <p:sldId id="265" r:id="rId10"/>
    <p:sldId id="298" r:id="rId11"/>
    <p:sldId id="297" r:id="rId12"/>
    <p:sldId id="299" r:id="rId13"/>
    <p:sldId id="274" r:id="rId14"/>
    <p:sldId id="276" r:id="rId15"/>
    <p:sldId id="277" r:id="rId16"/>
    <p:sldId id="279" r:id="rId17"/>
    <p:sldId id="281" r:id="rId18"/>
    <p:sldId id="282" r:id="rId19"/>
    <p:sldId id="283" r:id="rId20"/>
    <p:sldId id="286" r:id="rId21"/>
    <p:sldId id="284" r:id="rId22"/>
    <p:sldId id="280" r:id="rId23"/>
    <p:sldId id="285" r:id="rId24"/>
    <p:sldId id="267" r:id="rId25"/>
    <p:sldId id="278" r:id="rId26"/>
    <p:sldId id="295" r:id="rId27"/>
    <p:sldId id="294" r:id="rId28"/>
    <p:sldId id="296" r:id="rId29"/>
    <p:sldId id="293" r:id="rId30"/>
    <p:sldId id="287" r:id="rId31"/>
    <p:sldId id="289" r:id="rId32"/>
    <p:sldId id="275" r:id="rId33"/>
    <p:sldId id="291" r:id="rId34"/>
    <p:sldId id="290" r:id="rId35"/>
    <p:sldId id="292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Rtisheva-1\Desktop\&#1054;&#1083;&#1080;&#1084;&#1087;&#1080;&#1072;&#1076;&#1072;%20-%202016\2017.%20&#1048;&#1090;&#1086;&#1075;&#1080;%20&#1056;&#1069;%20&#1042;&#1089;&#1054;&#1064;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ВУЗы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Бюджет</c:v>
                </c:pt>
                <c:pt idx="1">
                  <c:v>Договор</c:v>
                </c:pt>
                <c:pt idx="2">
                  <c:v>Педагогические</c:v>
                </c:pt>
                <c:pt idx="3">
                  <c:v>Другие регионы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35</c:v>
                </c:pt>
                <c:pt idx="1">
                  <c:v>9</c:v>
                </c:pt>
                <c:pt idx="2">
                  <c:v>7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СПО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Бюджет</c:v>
                </c:pt>
                <c:pt idx="1">
                  <c:v>Договор</c:v>
                </c:pt>
                <c:pt idx="2">
                  <c:v>Педагогические</c:v>
                </c:pt>
                <c:pt idx="3">
                  <c:v>Другие регионы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</c:v>
                </c:pt>
                <c:pt idx="1">
                  <c:v>1</c:v>
                </c:pt>
                <c:pt idx="2">
                  <c:v>0</c:v>
                </c:pt>
                <c:pt idx="3">
                  <c:v>2.8</c:v>
                </c:pt>
              </c:numCache>
            </c:numRef>
          </c:val>
        </c:ser>
        <c:axId val="92930048"/>
        <c:axId val="92931584"/>
      </c:barChart>
      <c:catAx>
        <c:axId val="92930048"/>
        <c:scaling>
          <c:orientation val="minMax"/>
        </c:scaling>
        <c:axPos val="b"/>
        <c:tickLblPos val="nextTo"/>
        <c:crossAx val="92931584"/>
        <c:crosses val="autoZero"/>
        <c:auto val="1"/>
        <c:lblAlgn val="ctr"/>
        <c:lblOffset val="100"/>
      </c:catAx>
      <c:valAx>
        <c:axId val="92931584"/>
        <c:scaling>
          <c:orientation val="minMax"/>
        </c:scaling>
        <c:axPos val="l"/>
        <c:majorGridlines/>
        <c:numFmt formatCode="General" sourceLinked="1"/>
        <c:tickLblPos val="nextTo"/>
        <c:crossAx val="92930048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1"/>
  <c:chart>
    <c:plotArea>
      <c:layout/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Победители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2012/2013</c:v>
                </c:pt>
                <c:pt idx="1">
                  <c:v>2013/2014</c:v>
                </c:pt>
                <c:pt idx="2">
                  <c:v>2014/2015</c:v>
                </c:pt>
                <c:pt idx="3">
                  <c:v>2015/2016</c:v>
                </c:pt>
                <c:pt idx="4">
                  <c:v>2016/2017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</c:v>
                </c:pt>
                <c:pt idx="1">
                  <c:v>4</c:v>
                </c:pt>
                <c:pt idx="2">
                  <c:v>0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Призера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2012/2013</c:v>
                </c:pt>
                <c:pt idx="1">
                  <c:v>2013/2014</c:v>
                </c:pt>
                <c:pt idx="2">
                  <c:v>2014/2015</c:v>
                </c:pt>
                <c:pt idx="3">
                  <c:v>2015/2016</c:v>
                </c:pt>
                <c:pt idx="4">
                  <c:v>2016/2017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5</c:v>
                </c:pt>
                <c:pt idx="1">
                  <c:v>10</c:v>
                </c:pt>
                <c:pt idx="2">
                  <c:v>22</c:v>
                </c:pt>
                <c:pt idx="3">
                  <c:v>12</c:v>
                </c:pt>
                <c:pt idx="4">
                  <c:v>22</c:v>
                </c:pt>
              </c:numCache>
            </c:numRef>
          </c:val>
        </c:ser>
        <c:overlap val="100"/>
        <c:axId val="93723264"/>
        <c:axId val="93729152"/>
      </c:barChart>
      <c:catAx>
        <c:axId val="93723264"/>
        <c:scaling>
          <c:orientation val="minMax"/>
        </c:scaling>
        <c:axPos val="b"/>
        <c:tickLblPos val="nextTo"/>
        <c:crossAx val="93729152"/>
        <c:crosses val="autoZero"/>
        <c:auto val="1"/>
        <c:lblAlgn val="ctr"/>
        <c:lblOffset val="100"/>
      </c:catAx>
      <c:valAx>
        <c:axId val="93729152"/>
        <c:scaling>
          <c:orientation val="minMax"/>
        </c:scaling>
        <c:axPos val="l"/>
        <c:majorGridlines/>
        <c:numFmt formatCode="General" sourceLinked="1"/>
        <c:tickLblPos val="nextTo"/>
        <c:crossAx val="93723264"/>
        <c:crosses val="autoZero"/>
        <c:crossBetween val="between"/>
      </c:valAx>
    </c:plotArea>
    <c:legend>
      <c:legendPos val="r"/>
      <c:layout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победители</c:v>
                </c:pt>
              </c:strCache>
            </c:strRef>
          </c:tx>
          <c:spPr>
            <a:solidFill>
              <a:srgbClr val="DFDA00"/>
            </a:solidFill>
            <a:ln>
              <a:solidFill>
                <a:srgbClr val="1B9AD9"/>
              </a:solidFill>
            </a:ln>
          </c:spPr>
          <c:dLbls>
            <c:dLbl>
              <c:idx val="0"/>
              <c:layout>
                <c:manualLayout>
                  <c:x val="5.3445240091168304E-3"/>
                  <c:y val="2.2046161537607002E-2"/>
                </c:manualLayout>
              </c:layout>
              <c:showVal val="1"/>
            </c:dLbl>
            <c:dLbl>
              <c:idx val="1"/>
              <c:layout>
                <c:manualLayout>
                  <c:x val="-5.3445240091168304E-3"/>
                  <c:y val="2.6455393845128652E-2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3.5273858460171732E-2"/>
                </c:manualLayout>
              </c:layout>
              <c:showVal val="1"/>
            </c:dLbl>
            <c:dLbl>
              <c:idx val="3"/>
              <c:layout>
                <c:manualLayout>
                  <c:x val="0"/>
                  <c:y val="2.6455393845128652E-2"/>
                </c:manualLayout>
              </c:layout>
              <c:showVal val="1"/>
            </c:dLbl>
            <c:dLbl>
              <c:idx val="4"/>
              <c:layout>
                <c:manualLayout>
                  <c:x val="-3.5630160060779511E-3"/>
                  <c:y val="3.5273858460171732E-2"/>
                </c:manualLayout>
              </c:layout>
              <c:showVal val="1"/>
            </c:dLbl>
            <c:dLbl>
              <c:idx val="5"/>
              <c:layout>
                <c:manualLayout>
                  <c:x val="-5.3445240091168304E-3"/>
                  <c:y val="2.6455393845128652E-2"/>
                </c:manualLayout>
              </c:layout>
              <c:showVal val="1"/>
            </c:dLbl>
            <c:dLbl>
              <c:idx val="6"/>
              <c:layout>
                <c:manualLayout>
                  <c:x val="0"/>
                  <c:y val="2.6455393845128652E-2"/>
                </c:manualLayout>
              </c:layout>
              <c:showVal val="1"/>
            </c:dLbl>
            <c:dLbl>
              <c:idx val="7"/>
              <c:layout>
                <c:manualLayout>
                  <c:x val="0"/>
                  <c:y val="1.7636929230085838E-2"/>
                </c:manualLayout>
              </c:layout>
              <c:showVal val="1"/>
            </c:dLbl>
            <c:dLbl>
              <c:idx val="8"/>
              <c:layout>
                <c:manualLayout>
                  <c:x val="3.5630160060779511E-3"/>
                  <c:y val="5.7320019997778741E-2"/>
                </c:manualLayout>
              </c:layout>
              <c:showVal val="1"/>
            </c:dLbl>
            <c:txPr>
              <a:bodyPr/>
              <a:lstStyle/>
              <a:p>
                <a:pPr>
                  <a:defRPr sz="1700" b="1">
                    <a:solidFill>
                      <a:srgbClr val="3333CC"/>
                    </a:solidFill>
                  </a:defRPr>
                </a:pPr>
                <a:endParaRPr lang="ru-RU"/>
              </a:p>
            </c:txPr>
            <c:showVal val="1"/>
          </c:dLbls>
          <c:cat>
            <c:numRef>
              <c:f>Лист1!$A$2:$A$10</c:f>
              <c:numCache>
                <c:formatCode>General</c:formatCode>
                <c:ptCount val="9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</c:numCache>
            </c:num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5</c:v>
                </c:pt>
                <c:pt idx="1">
                  <c:v>6</c:v>
                </c:pt>
                <c:pt idx="2">
                  <c:v>8</c:v>
                </c:pt>
                <c:pt idx="3">
                  <c:v>6</c:v>
                </c:pt>
                <c:pt idx="4">
                  <c:v>9</c:v>
                </c:pt>
                <c:pt idx="5">
                  <c:v>6</c:v>
                </c:pt>
                <c:pt idx="6">
                  <c:v>13</c:v>
                </c:pt>
                <c:pt idx="7">
                  <c:v>9</c:v>
                </c:pt>
                <c:pt idx="8">
                  <c:v>23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призеры</c:v>
                </c:pt>
              </c:strCache>
            </c:strRef>
          </c:tx>
          <c:spPr>
            <a:solidFill>
              <a:srgbClr val="009900"/>
            </a:solidFill>
          </c:spPr>
          <c:dLbls>
            <c:txPr>
              <a:bodyPr/>
              <a:lstStyle/>
              <a:p>
                <a:pPr>
                  <a:defRPr sz="17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</c:dLbls>
          <c:cat>
            <c:numRef>
              <c:f>Лист1!$A$2:$A$10</c:f>
              <c:numCache>
                <c:formatCode>General</c:formatCode>
                <c:ptCount val="9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</c:numCache>
            </c:numRef>
          </c:cat>
          <c:val>
            <c:numRef>
              <c:f>Лист1!$C$2:$C$10</c:f>
              <c:numCache>
                <c:formatCode>General</c:formatCode>
                <c:ptCount val="9"/>
                <c:pt idx="0">
                  <c:v>10</c:v>
                </c:pt>
                <c:pt idx="1">
                  <c:v>15</c:v>
                </c:pt>
                <c:pt idx="2">
                  <c:v>21</c:v>
                </c:pt>
                <c:pt idx="3">
                  <c:v>41</c:v>
                </c:pt>
                <c:pt idx="4">
                  <c:v>76</c:v>
                </c:pt>
                <c:pt idx="5">
                  <c:v>54</c:v>
                </c:pt>
                <c:pt idx="6">
                  <c:v>63</c:v>
                </c:pt>
                <c:pt idx="7">
                  <c:v>81</c:v>
                </c:pt>
                <c:pt idx="8">
                  <c:v>53</c:v>
                </c:pt>
              </c:numCache>
            </c:numRef>
          </c:val>
        </c:ser>
        <c:shape val="box"/>
        <c:axId val="63181568"/>
        <c:axId val="63183104"/>
        <c:axId val="0"/>
      </c:bar3DChart>
      <c:catAx>
        <c:axId val="631815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700" b="1" baseline="0">
                <a:solidFill>
                  <a:srgbClr val="002060"/>
                </a:solidFill>
              </a:defRPr>
            </a:pPr>
            <a:endParaRPr lang="ru-RU"/>
          </a:p>
        </c:txPr>
        <c:crossAx val="63183104"/>
        <c:crosses val="autoZero"/>
        <c:auto val="1"/>
        <c:lblAlgn val="ctr"/>
        <c:lblOffset val="100"/>
      </c:catAx>
      <c:valAx>
        <c:axId val="63183104"/>
        <c:scaling>
          <c:orientation val="minMax"/>
        </c:scaling>
        <c:delete val="1"/>
        <c:axPos val="l"/>
        <c:numFmt formatCode="General" sourceLinked="1"/>
        <c:tickLblPos val="none"/>
        <c:crossAx val="63181568"/>
        <c:crosses val="autoZero"/>
        <c:crossBetween val="between"/>
      </c:valAx>
      <c:spPr>
        <a:noFill/>
      </c:spPr>
    </c:plotArea>
    <c:legend>
      <c:legendPos val="t"/>
      <c:legendEntry>
        <c:idx val="1"/>
        <c:txPr>
          <a:bodyPr/>
          <a:lstStyle/>
          <a:p>
            <a:pPr>
              <a:defRPr sz="2000" b="1">
                <a:solidFill>
                  <a:srgbClr val="336600"/>
                </a:solidFill>
                <a:latin typeface="Bookman Old Style" pitchFamily="18" charset="0"/>
              </a:defRPr>
            </a:pPr>
            <a:endParaRPr lang="ru-RU"/>
          </a:p>
        </c:txPr>
      </c:legendEntry>
      <c:legendEntry>
        <c:idx val="0"/>
        <c:txPr>
          <a:bodyPr/>
          <a:lstStyle/>
          <a:p>
            <a:pPr>
              <a:defRPr sz="2000" b="1">
                <a:solidFill>
                  <a:srgbClr val="0070C0"/>
                </a:solidFill>
                <a:latin typeface="Bookman Old Style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1.9435971760713631E-2"/>
          <c:y val="7.600474947228085E-2"/>
          <c:w val="0.50526512458860151"/>
          <c:h val="0.1346228095193106"/>
        </c:manualLayout>
      </c:layout>
      <c:spPr>
        <a:effectLst>
          <a:outerShdw blurRad="50800" dist="50800" dir="5400000" algn="ctr" rotWithShape="0">
            <a:srgbClr val="3333CC"/>
          </a:outerShdw>
        </a:effectLst>
      </c:spPr>
      <c:txPr>
        <a:bodyPr/>
        <a:lstStyle/>
        <a:p>
          <a:pPr>
            <a:defRPr sz="2000" b="1">
              <a:latin typeface="Bookman Old Style" pitchFamily="18" charset="0"/>
            </a:defRPr>
          </a:pPr>
          <a:endParaRPr lang="ru-RU"/>
        </a:p>
      </c:txPr>
    </c:legend>
    <c:plotVisOnly val="1"/>
    <c:dispBlanksAs val="gap"/>
  </c:chart>
  <c:externalData r:id="rId2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5B04B3-4884-4F2D-A6B1-64DDA24492CA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E09307-55F0-4EDA-8C04-A185CB262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70713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 слайде представлены</a:t>
            </a:r>
            <a:r>
              <a:rPr lang="ru-RU" baseline="0" dirty="0" smtClean="0"/>
              <a:t> лучшие результаты по р</a:t>
            </a:r>
            <a:r>
              <a:rPr lang="ru-RU" dirty="0" smtClean="0"/>
              <a:t>усскому языку и математике в 9-х и 11-х классах.</a:t>
            </a:r>
          </a:p>
          <a:p>
            <a:r>
              <a:rPr lang="ru-RU" dirty="0" smtClean="0"/>
              <a:t>Красным цветом отмечены учреждения, которые сохраняют стабильно высокий результат по основным предметам: СОШ № 12, 17, 30, лицей, РАШ.</a:t>
            </a:r>
          </a:p>
          <a:p>
            <a:endParaRPr lang="ru-RU" dirty="0" smtClean="0"/>
          </a:p>
          <a:p>
            <a:r>
              <a:rPr lang="ru-RU" dirty="0" smtClean="0"/>
              <a:t>В 2017 году – 9 человек получили 100 баллов на ЕГЭ по различным предметам. Это выпускники школ № 6, 14, 23, 24, 30, 37 и лицея № 1. Для сравнения: в 2016 году – 5 человек.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 Дьяков Данила, СШ № 30, ИКТ и информатика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 Ибрагимов Эмиль, СШ № 30, ИКТ и информатика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3. 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Сердюкова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Мария, СШ № 37, литература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4. Кузьмина Алена, СШ № 37, обществознание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5. 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Симакина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Варвара, СШ № 24, биология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6. Малышкин Семен, СШ № 23, русский язык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7. Братухина Мария, СШ № 14, русский язык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8. Плаксин Владислав, «Лицей № 1», русский язык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9. Щукина Валерия, СШ № 6 , химия</a:t>
            </a:r>
          </a:p>
          <a:p>
            <a:endParaRPr lang="ru-RU" dirty="0" smtClean="0"/>
          </a:p>
          <a:p>
            <a:endParaRPr lang="ru-RU" dirty="0" smtClean="0"/>
          </a:p>
          <a:p>
            <a:pPr eaLnBrk="1" hangingPunct="1">
              <a:lnSpc>
                <a:spcPct val="80000"/>
              </a:lnSpc>
              <a:buFontTx/>
              <a:buChar char="•"/>
            </a:pPr>
            <a:endParaRPr lang="ru-RU" sz="1000" dirty="0" smtClean="0">
              <a:latin typeface="Arial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9B805A-EBCF-45E8-8376-38465ACC97EE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«Всероссийская олимпиада школьников – одно из самых престижных интеллектуальных состязаний, демонстрирующее качество образования. Подготовить талантливого ребенка может только талантливый учитель, новатор, способный к непрерывному саморазвитию и совершенствованию своего профессионального мастерства», – отметила председатель комитета образования и науки Волгоградской области Лариса Савина на совещании с руководителями органов управления образованием муниципальных районов.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Поддержка одаренных школьников является государственным приоритетом. Главная задача руководителей образовательных организаций и педагогов – дать возможность каждому ребенку реализовать свой потенциал. Важная роль в этом процессе отводится созданию предметно-ориентированной среды и разработкам программ углубленного изучения предметов. 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Среди 180 волжан, участников регионального этапа всероссийской олимпиады школьников, на заключительный этап по результатам рейтинга из числа победителей приглашены 5 учащихся города Волжского.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 истории: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Аксёнов Станислав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9 класс МОУ СШ № 24  и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Глущенко Василий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10 класс МОУ СШ № 35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 физике:</a:t>
            </a:r>
          </a:p>
          <a:p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Ясафов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Александр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9 класс МОУ СШ 30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 русскому языку: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Юрова Полина -  9 класс МОУ СШ № 30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 испанскому языку: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Брехова Диана – 11 класс МОУ СШ № 1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 биологии:</a:t>
            </a:r>
          </a:p>
          <a:p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Сабинин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Семён</a:t>
            </a:r>
            <a:r>
              <a:rPr lang="ru-RU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11 класс МОУ СШ № 18  </a:t>
            </a:r>
            <a:r>
              <a:rPr lang="ru-RU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(Призёр заключительного этапа 2016 и 2017 г.г.)</a:t>
            </a:r>
            <a:endParaRPr lang="ru-RU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9B805A-EBCF-45E8-8376-38465ACC97EE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9B805A-EBCF-45E8-8376-38465ACC97EE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28FB9-4C27-4885-BADC-FD80A3EC3654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41E94B5-5443-405B-A75C-083B58DCEF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28FB9-4C27-4885-BADC-FD80A3EC3654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E94B5-5443-405B-A75C-083B58DCEF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28FB9-4C27-4885-BADC-FD80A3EC3654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E94B5-5443-405B-A75C-083B58DCEF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28FB9-4C27-4885-BADC-FD80A3EC3654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E94B5-5443-405B-A75C-083B58DCEF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28FB9-4C27-4885-BADC-FD80A3EC3654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E94B5-5443-405B-A75C-083B58DCEF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28FB9-4C27-4885-BADC-FD80A3EC3654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E94B5-5443-405B-A75C-083B58DCEF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28FB9-4C27-4885-BADC-FD80A3EC3654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E94B5-5443-405B-A75C-083B58DCEF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28FB9-4C27-4885-BADC-FD80A3EC3654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E94B5-5443-405B-A75C-083B58DCEF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28FB9-4C27-4885-BADC-FD80A3EC3654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E94B5-5443-405B-A75C-083B58DCEF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28FB9-4C27-4885-BADC-FD80A3EC3654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E94B5-5443-405B-A75C-083B58DCEF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28FB9-4C27-4885-BADC-FD80A3EC3654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E94B5-5443-405B-A75C-083B58DCEF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BB28FB9-4C27-4885-BADC-FD80A3EC3654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41E94B5-5443-405B-A75C-083B58DCEF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athege.ru/" TargetMode="External"/><Relationship Id="rId3" Type="http://schemas.openxmlformats.org/officeDocument/2006/relationships/hyperlink" Target="http://www.ege.edu.ru/" TargetMode="External"/><Relationship Id="rId7" Type="http://schemas.openxmlformats.org/officeDocument/2006/relationships/hyperlink" Target="http://lifevinet.ru/inetservices/ege.html?goto=http://www.egetrener.ru/" TargetMode="External"/><Relationship Id="rId2" Type="http://schemas.openxmlformats.org/officeDocument/2006/relationships/hyperlink" Target="http://4ege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ifevinet.ru/inetservices/ege.html?goto=http://alexlarin.net/" TargetMode="External"/><Relationship Id="rId5" Type="http://schemas.openxmlformats.org/officeDocument/2006/relationships/hyperlink" Target="http://e-ypok.ru/" TargetMode="External"/><Relationship Id="rId4" Type="http://schemas.openxmlformats.org/officeDocument/2006/relationships/hyperlink" Target="http://www.gotovkege.ru/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3179439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ЕГЭ 2017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7890" name="Picture 2" descr="http://exchange.1maysk.ru/img/glavnay/ege20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4221088"/>
            <a:ext cx="3597821" cy="23696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Выбор предметов</a:t>
            </a:r>
            <a:endParaRPr lang="ru-RU" sz="36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Сдавали ЕГЭ 51 выпускник.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Обществознание – 47%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Физика – 33%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История – 23,5%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Биология – 19,6%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Химия – 17,6%.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6866" name="Picture 2" descr="http://school32-krsk.ru/wp-content/uploads/2016/12/2016_12_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717032"/>
            <a:ext cx="3851920" cy="26204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Прямоугольник 62"/>
          <p:cNvSpPr/>
          <p:nvPr/>
        </p:nvSpPr>
        <p:spPr>
          <a:xfrm>
            <a:off x="0" y="500063"/>
            <a:ext cx="9144000" cy="571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244" name="Заголовок 5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429766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chemeClr val="accent5">
                    <a:lumMod val="75000"/>
                  </a:schemeClr>
                </a:solidFill>
                <a:latin typeface="Arial" charset="0"/>
                <a:cs typeface="Arial" charset="0"/>
              </a:rPr>
              <a:t>Результаты ЕГЭ (за 3 года, в сравнении с показателями по России, области и городу)</a:t>
            </a: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49510485"/>
              </p:ext>
            </p:extLst>
          </p:nvPr>
        </p:nvGraphicFramePr>
        <p:xfrm>
          <a:off x="1" y="674385"/>
          <a:ext cx="9144005" cy="615166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04848"/>
                <a:gridCol w="604393"/>
                <a:gridCol w="802588"/>
                <a:gridCol w="802588"/>
                <a:gridCol w="735705"/>
                <a:gridCol w="590826"/>
                <a:gridCol w="733908"/>
                <a:gridCol w="733908"/>
                <a:gridCol w="800627"/>
                <a:gridCol w="800627"/>
                <a:gridCol w="778688"/>
                <a:gridCol w="655299"/>
              </a:tblGrid>
              <a:tr h="4503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endParaRPr lang="ru-RU" sz="1400" dirty="0"/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/>
                        <a:t>Предмет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 smtClean="0"/>
                        <a:t>2015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 smtClean="0"/>
                        <a:t>2016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 smtClean="0"/>
                        <a:t>2017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/>
                        <a:t>РФ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/>
                        <a:t>ВО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 smtClean="0"/>
                        <a:t>Город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 smtClean="0"/>
                        <a:t>СОШ №18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/>
                        <a:t>РФ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 smtClean="0"/>
                        <a:t>Город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 smtClean="0"/>
                        <a:t>СОШ №18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 smtClean="0"/>
                        <a:t>РФ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 smtClean="0"/>
                        <a:t>ВО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 smtClean="0"/>
                        <a:t>Город 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 smtClean="0"/>
                        <a:t>СШ № 18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782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</a:rPr>
                        <a:t>Русский язык</a:t>
                      </a:r>
                      <a:endParaRPr lang="ru-RU" sz="14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65,9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62,3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66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64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64,3</a:t>
                      </a:r>
                      <a:endParaRPr lang="ru-RU" dirty="0"/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69,4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62,2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64,3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65,9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69,0</a:t>
                      </a:r>
                      <a:endParaRPr lang="ru-RU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71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/>
                </a:tc>
              </a:tr>
              <a:tr h="4782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 smtClean="0"/>
                        <a:t>Математика база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-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3,9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4,2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4,07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4,24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4,3</a:t>
                      </a:r>
                      <a:endParaRPr lang="ru-RU" b="1" dirty="0"/>
                    </a:p>
                  </a:txBody>
                  <a:tcPr marL="68580" marR="68580" marT="0" marB="0"/>
                </a:tc>
              </a:tr>
              <a:tr h="4782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Математика профиль</a:t>
                      </a:r>
                      <a:endParaRPr lang="ru-RU" sz="14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50,9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42,1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48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45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56,1</a:t>
                      </a:r>
                      <a:endParaRPr lang="ru-RU" dirty="0"/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49,2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39,9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51,9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41,6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47,3</a:t>
                      </a:r>
                      <a:endParaRPr lang="ru-RU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48,2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/>
                </a:tc>
              </a:tr>
              <a:tr h="290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/>
                        <a:t>Физика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51,1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48,2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50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51,2</a:t>
                      </a:r>
                      <a:endParaRPr lang="ru-RU" dirty="0"/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52,3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49,2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51,2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50,1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55,4</a:t>
                      </a:r>
                      <a:endParaRPr lang="ru-RU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52,8</a:t>
                      </a:r>
                      <a:endParaRPr lang="ru-RU" b="1" dirty="0"/>
                    </a:p>
                  </a:txBody>
                  <a:tcPr marL="68580" marR="68580" marT="0" marB="0"/>
                </a:tc>
              </a:tr>
              <a:tr h="290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</a:rPr>
                        <a:t>Химия</a:t>
                      </a:r>
                      <a:endParaRPr lang="ru-RU" sz="14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57,1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60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72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56,1</a:t>
                      </a:r>
                      <a:endParaRPr lang="ru-RU" dirty="0"/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53,2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50,5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56,1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50,3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61,0</a:t>
                      </a:r>
                      <a:endParaRPr lang="ru-RU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64,3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/>
                </a:tc>
              </a:tr>
              <a:tr h="5809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dirty="0"/>
                        <a:t>Информатика и ИКТ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50,4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-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53</a:t>
                      </a:r>
                      <a:endParaRPr lang="ru-RU" dirty="0"/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71,4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70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53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56,4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71,2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56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</a:tr>
              <a:tr h="5148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</a:rPr>
                        <a:t>Биология</a:t>
                      </a:r>
                      <a:endParaRPr lang="ru-RU" sz="14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53,6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49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63,3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52,8</a:t>
                      </a:r>
                      <a:endParaRPr lang="ru-RU" dirty="0"/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51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54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52,8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49,5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53,5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66,5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/>
                </a:tc>
              </a:tr>
              <a:tr h="290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</a:rPr>
                        <a:t>История</a:t>
                      </a:r>
                      <a:endParaRPr lang="ru-RU" sz="14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47,2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47,1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49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48,1</a:t>
                      </a:r>
                      <a:endParaRPr lang="ru-RU" dirty="0"/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49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42,6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48,1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49,2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53,7</a:t>
                      </a:r>
                      <a:endParaRPr lang="ru-RU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64,4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/>
                </a:tc>
              </a:tr>
              <a:tr h="5577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</a:rPr>
                        <a:t>Английский язык</a:t>
                      </a:r>
                      <a:endParaRPr lang="ru-RU" sz="14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65,9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60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62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91</a:t>
                      </a:r>
                      <a:endParaRPr lang="ru-RU" sz="1400" b="1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64,2</a:t>
                      </a:r>
                      <a:endParaRPr lang="ru-RU" dirty="0"/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67,6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73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64,2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65,3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71,2</a:t>
                      </a:r>
                      <a:endParaRPr lang="ru-RU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72,5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/>
                </a:tc>
              </a:tr>
              <a:tr h="5738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Литература</a:t>
                      </a:r>
                      <a:endParaRPr lang="ru-RU" sz="14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57,1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57,9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59,7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58,4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61,0</a:t>
                      </a:r>
                      <a:endParaRPr lang="ru-RU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66,7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/>
                </a:tc>
              </a:tr>
              <a:tr h="5738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808355" algn="l"/>
                        </a:tabLs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</a:rPr>
                        <a:t>Обществознание</a:t>
                      </a:r>
                      <a:endParaRPr lang="ru-RU" sz="14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58,6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52,4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56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56,6</a:t>
                      </a:r>
                      <a:endParaRPr lang="ru-RU" dirty="0"/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54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38,6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53,3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54,8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59,7</a:t>
                      </a:r>
                      <a:endParaRPr lang="ru-RU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67,2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114649127"/>
              </p:ext>
            </p:extLst>
          </p:nvPr>
        </p:nvGraphicFramePr>
        <p:xfrm>
          <a:off x="179514" y="188640"/>
          <a:ext cx="8964486" cy="650805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63451"/>
                <a:gridCol w="716261"/>
                <a:gridCol w="1323786"/>
                <a:gridCol w="1412518"/>
                <a:gridCol w="879268"/>
                <a:gridCol w="1684601"/>
                <a:gridCol w="1684601"/>
              </a:tblGrid>
              <a:tr h="422191">
                <a:tc gridSpan="4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2016 год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2219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Предмет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Балл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Ученик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Учитель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Балл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Ученик 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Учитель 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7786">
                <a:tc>
                  <a:txBody>
                    <a:bodyPr/>
                    <a:lstStyle/>
                    <a:p>
                      <a:r>
                        <a:rPr lang="ru-RU" dirty="0" smtClean="0"/>
                        <a:t>Русский язык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96</a:t>
                      </a:r>
                      <a:endParaRPr lang="ru-RU" dirty="0" smtClean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Раимджанова Е.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Улитина Л. А.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96</a:t>
                      </a:r>
                    </a:p>
                    <a:p>
                      <a:r>
                        <a:rPr lang="ru-RU" dirty="0" smtClean="0"/>
                        <a:t>96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96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Ткачева Т.</a:t>
                      </a:r>
                    </a:p>
                    <a:p>
                      <a:r>
                        <a:rPr lang="ru-RU" dirty="0" err="1" smtClean="0"/>
                        <a:t>Глашкова</a:t>
                      </a:r>
                      <a:r>
                        <a:rPr lang="ru-RU" dirty="0" smtClean="0"/>
                        <a:t> Д.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Калашникова И.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Марейская</a:t>
                      </a:r>
                      <a:r>
                        <a:rPr lang="ru-RU" dirty="0" smtClean="0"/>
                        <a:t> С.Ю.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Коломиец И.О.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41021">
                <a:tc>
                  <a:txBody>
                    <a:bodyPr/>
                    <a:lstStyle/>
                    <a:p>
                      <a:r>
                        <a:rPr lang="ru-RU" dirty="0" smtClean="0"/>
                        <a:t>Математика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72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72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Кузнецов Я.</a:t>
                      </a:r>
                    </a:p>
                    <a:p>
                      <a:r>
                        <a:rPr lang="ru-RU" dirty="0" smtClean="0"/>
                        <a:t>Гилемханов С.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Калашникова Л. П.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Ходырева Д.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Калашникова Л.П.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28714">
                <a:tc>
                  <a:txBody>
                    <a:bodyPr/>
                    <a:lstStyle/>
                    <a:p>
                      <a:r>
                        <a:rPr lang="ru-RU" dirty="0" smtClean="0"/>
                        <a:t>Химия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Раимджанова Е.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Павлова Е.А.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Ходырева Д.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Павлова Е.А.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28714"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97</a:t>
                      </a:r>
                      <a:endParaRPr lang="ru-RU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Раимджанова Е.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Носкова</a:t>
                      </a:r>
                      <a:r>
                        <a:rPr lang="ru-RU" dirty="0" smtClean="0"/>
                        <a:t> Н. В.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Ходырева Д.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Носкова</a:t>
                      </a:r>
                      <a:r>
                        <a:rPr lang="ru-RU" dirty="0" smtClean="0"/>
                        <a:t> Н.В.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28714">
                <a:tc>
                  <a:txBody>
                    <a:bodyPr/>
                    <a:lstStyle/>
                    <a:p>
                      <a:r>
                        <a:rPr lang="ru-RU" dirty="0" smtClean="0"/>
                        <a:t>Информатика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70</a:t>
                      </a:r>
                    </a:p>
                    <a:p>
                      <a:r>
                        <a:rPr lang="ru-RU" dirty="0" smtClean="0"/>
                        <a:t>70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Чайкин В.</a:t>
                      </a:r>
                    </a:p>
                    <a:p>
                      <a:r>
                        <a:rPr lang="ru-RU" dirty="0" smtClean="0"/>
                        <a:t>Кузнецов Я.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Кондрашов В.В.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Трофимов Р.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Кондрашов В.В.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2191">
                <a:tc>
                  <a:txBody>
                    <a:bodyPr/>
                    <a:lstStyle/>
                    <a:p>
                      <a:r>
                        <a:rPr lang="ru-RU" dirty="0" smtClean="0"/>
                        <a:t>Английский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Комлева Е.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Иванова Д.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Блохина Т.В.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627020520"/>
              </p:ext>
            </p:extLst>
          </p:nvPr>
        </p:nvGraphicFramePr>
        <p:xfrm>
          <a:off x="179514" y="188640"/>
          <a:ext cx="8964486" cy="401061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63451"/>
                <a:gridCol w="716261"/>
                <a:gridCol w="1323786"/>
                <a:gridCol w="1412518"/>
                <a:gridCol w="879268"/>
                <a:gridCol w="1684601"/>
                <a:gridCol w="1684601"/>
              </a:tblGrid>
              <a:tr h="422191">
                <a:tc gridSpan="4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2016 год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2219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Предмет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Балл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Ученик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Учитель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Балл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Ученик 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Учитель </a:t>
                      </a:r>
                      <a:endParaRPr lang="ru-RU" b="1" dirty="0"/>
                    </a:p>
                  </a:txBody>
                  <a:tcPr/>
                </a:tc>
              </a:tr>
              <a:tr h="667786">
                <a:tc>
                  <a:txBody>
                    <a:bodyPr/>
                    <a:lstStyle/>
                    <a:p>
                      <a:r>
                        <a:rPr lang="ru-RU" dirty="0" smtClean="0"/>
                        <a:t>Литература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Мельникова Ю.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Марейская</a:t>
                      </a:r>
                      <a:r>
                        <a:rPr lang="ru-RU" dirty="0" smtClean="0"/>
                        <a:t> С.Ю.</a:t>
                      </a:r>
                      <a:endParaRPr lang="ru-RU" dirty="0"/>
                    </a:p>
                  </a:txBody>
                  <a:tcPr/>
                </a:tc>
              </a:tr>
              <a:tr h="1041021">
                <a:tc>
                  <a:txBody>
                    <a:bodyPr/>
                    <a:lstStyle/>
                    <a:p>
                      <a:r>
                        <a:rPr lang="ru-RU" dirty="0" smtClean="0"/>
                        <a:t>Обществознание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Иванова Д.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Варганкина</a:t>
                      </a:r>
                      <a:r>
                        <a:rPr lang="ru-RU" dirty="0" smtClean="0"/>
                        <a:t> Т.В.</a:t>
                      </a:r>
                      <a:endParaRPr lang="ru-RU" dirty="0"/>
                    </a:p>
                  </a:txBody>
                  <a:tcPr/>
                </a:tc>
              </a:tr>
              <a:tr h="728714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Приймак</a:t>
                      </a:r>
                      <a:r>
                        <a:rPr lang="ru-RU" dirty="0" smtClean="0"/>
                        <a:t> Н.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Размахнин С.А.</a:t>
                      </a:r>
                      <a:endParaRPr lang="ru-RU" dirty="0"/>
                    </a:p>
                  </a:txBody>
                  <a:tcPr/>
                </a:tc>
              </a:tr>
              <a:tr h="728714">
                <a:tc>
                  <a:txBody>
                    <a:bodyPr/>
                    <a:lstStyle/>
                    <a:p>
                      <a:r>
                        <a:rPr lang="ru-RU" dirty="0" smtClean="0"/>
                        <a:t>История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Белова А.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Варганкина</a:t>
                      </a:r>
                      <a:r>
                        <a:rPr lang="ru-RU" dirty="0" smtClean="0"/>
                        <a:t> Т.В.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6926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Сравнение лучших баллов (за 4 года)</a:t>
            </a:r>
            <a:endParaRPr lang="ru-RU" sz="32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851496484"/>
              </p:ext>
            </p:extLst>
          </p:nvPr>
        </p:nvGraphicFramePr>
        <p:xfrm>
          <a:off x="179512" y="980728"/>
          <a:ext cx="8784976" cy="565568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28371"/>
                <a:gridCol w="1340755"/>
                <a:gridCol w="1693585"/>
                <a:gridCol w="2041536"/>
                <a:gridCol w="1980729"/>
              </a:tblGrid>
              <a:tr h="333014"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предмет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6027">
                <a:tc>
                  <a:txBody>
                    <a:bodyPr/>
                    <a:lstStyle/>
                    <a:p>
                      <a:r>
                        <a:rPr lang="ru-RU" dirty="0" smtClean="0"/>
                        <a:t>Русский язык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87</a:t>
                      </a:r>
                    </a:p>
                    <a:p>
                      <a:r>
                        <a:rPr lang="ru-RU" dirty="0" smtClean="0"/>
                        <a:t>87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98</a:t>
                      </a:r>
                    </a:p>
                    <a:p>
                      <a:r>
                        <a:rPr lang="ru-RU" dirty="0" smtClean="0"/>
                        <a:t>92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96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83</a:t>
                      </a:r>
                      <a:endParaRPr lang="ru-RU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96 (3 человека)</a:t>
                      </a:r>
                    </a:p>
                    <a:p>
                      <a:r>
                        <a:rPr lang="ru-RU" dirty="0" smtClean="0"/>
                        <a:t>91</a:t>
                      </a:r>
                    </a:p>
                    <a:p>
                      <a:r>
                        <a:rPr lang="ru-RU" dirty="0" smtClean="0"/>
                        <a:t>88 (2 человека)</a:t>
                      </a:r>
                    </a:p>
                    <a:p>
                      <a:r>
                        <a:rPr lang="ru-RU" dirty="0" smtClean="0"/>
                        <a:t>83 (3 человека)</a:t>
                      </a:r>
                      <a:endParaRPr lang="ru-RU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6027">
                <a:tc>
                  <a:txBody>
                    <a:bodyPr/>
                    <a:lstStyle/>
                    <a:p>
                      <a:r>
                        <a:rPr lang="ru-RU" dirty="0" smtClean="0"/>
                        <a:t>Математика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74</a:t>
                      </a:r>
                    </a:p>
                    <a:p>
                      <a:r>
                        <a:rPr lang="ru-RU" dirty="0" smtClean="0"/>
                        <a:t>74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72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72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88</a:t>
                      </a:r>
                    </a:p>
                    <a:p>
                      <a:r>
                        <a:rPr lang="ru-RU" dirty="0" smtClean="0"/>
                        <a:t>76 (2 человека)</a:t>
                      </a:r>
                    </a:p>
                    <a:p>
                      <a:r>
                        <a:rPr lang="ru-RU" dirty="0" smtClean="0"/>
                        <a:t>74 </a:t>
                      </a:r>
                    </a:p>
                    <a:p>
                      <a:r>
                        <a:rPr lang="ru-RU" dirty="0" smtClean="0"/>
                        <a:t>72 (2 человека)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6027">
                <a:tc>
                  <a:txBody>
                    <a:bodyPr/>
                    <a:lstStyle/>
                    <a:p>
                      <a:r>
                        <a:rPr lang="ru-RU" dirty="0" smtClean="0"/>
                        <a:t>Химия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95</a:t>
                      </a:r>
                    </a:p>
                    <a:p>
                      <a:r>
                        <a:rPr lang="ru-RU" dirty="0" smtClean="0"/>
                        <a:t>86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6027"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97</a:t>
                      </a:r>
                      <a:endParaRPr lang="ru-RU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88</a:t>
                      </a:r>
                    </a:p>
                    <a:p>
                      <a:r>
                        <a:rPr lang="ru-RU" dirty="0" smtClean="0"/>
                        <a:t>86</a:t>
                      </a:r>
                    </a:p>
                    <a:p>
                      <a:r>
                        <a:rPr lang="ru-RU" dirty="0" smtClean="0"/>
                        <a:t>84</a:t>
                      </a:r>
                      <a:endParaRPr lang="ru-RU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6027">
                <a:tc>
                  <a:txBody>
                    <a:bodyPr/>
                    <a:lstStyle/>
                    <a:p>
                      <a:r>
                        <a:rPr lang="ru-RU" dirty="0" smtClean="0"/>
                        <a:t>Информатика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70</a:t>
                      </a:r>
                    </a:p>
                    <a:p>
                      <a:r>
                        <a:rPr lang="ru-RU" dirty="0" smtClean="0"/>
                        <a:t>70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6027">
                <a:tc>
                  <a:txBody>
                    <a:bodyPr/>
                    <a:lstStyle/>
                    <a:p>
                      <a:r>
                        <a:rPr lang="ru-RU" dirty="0" smtClean="0"/>
                        <a:t>Английский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87</a:t>
                      </a:r>
                    </a:p>
                    <a:p>
                      <a:r>
                        <a:rPr lang="ru-RU" dirty="0" smtClean="0"/>
                        <a:t>85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Сравнение лучших баллов</a:t>
            </a:r>
            <a:endParaRPr lang="ru-RU" sz="36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669242909"/>
              </p:ext>
            </p:extLst>
          </p:nvPr>
        </p:nvGraphicFramePr>
        <p:xfrm>
          <a:off x="0" y="1484784"/>
          <a:ext cx="8964488" cy="313037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63688"/>
                <a:gridCol w="1368152"/>
                <a:gridCol w="1728192"/>
                <a:gridCol w="2083253"/>
                <a:gridCol w="2021203"/>
              </a:tblGrid>
              <a:tr h="333014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предмет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2014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2015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2016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2017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602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Литература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57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57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-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82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602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обществознание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82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66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86</a:t>
                      </a:r>
                    </a:p>
                    <a:p>
                      <a:r>
                        <a:rPr lang="ru-RU" sz="2000" dirty="0" smtClean="0"/>
                        <a:t>84 (2 человека)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602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физика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53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60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60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92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602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история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64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84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62</a:t>
                      </a:r>
                      <a:endParaRPr lang="ru-RU" sz="20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86</a:t>
                      </a:r>
                    </a:p>
                    <a:p>
                      <a:r>
                        <a:rPr lang="ru-RU" sz="2000" dirty="0" smtClean="0"/>
                        <a:t>82</a:t>
                      </a:r>
                      <a:endParaRPr lang="ru-RU" sz="200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преодолели минимальный порог</a:t>
            </a:r>
            <a:endParaRPr lang="ru-RU" sz="36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Математика (база)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1 человек;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Математика (профиль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– 4 человека (11б);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Общество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6 человек (11б);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Физика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1 человек (11а)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История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1 человек (11б)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Химия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1 человек (11а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2015 год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Математика (профиль)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3 человека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Общество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5 человек (11б)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История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1 человек</a:t>
            </a:r>
          </a:p>
          <a:p>
            <a:pPr>
              <a:buNone/>
            </a:pPr>
            <a:r>
              <a:rPr lang="ru-RU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2017 год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Математика (профиль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– 2 человека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Химия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1 человек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Результативность (за три года) </a:t>
            </a:r>
            <a:endParaRPr lang="ru-RU" sz="40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229267438"/>
              </p:ext>
            </p:extLst>
          </p:nvPr>
        </p:nvGraphicFramePr>
        <p:xfrm>
          <a:off x="457200" y="1052733"/>
          <a:ext cx="8229600" cy="518457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684758">
                <a:tc gridSpan="2">
                  <a:txBody>
                    <a:bodyPr/>
                    <a:lstStyle/>
                    <a:p>
                      <a:r>
                        <a:rPr lang="ru-RU" sz="2000" dirty="0" smtClean="0"/>
                        <a:t>2015 год (49 человек)</a:t>
                      </a:r>
                      <a:endParaRPr lang="ru-RU" sz="2000" dirty="0"/>
                    </a:p>
                  </a:txBody>
                  <a:tcPr marL="91439" marR="91439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2000" dirty="0" smtClean="0"/>
                        <a:t>2016 год (39 человек)</a:t>
                      </a:r>
                      <a:endParaRPr lang="ru-RU" sz="2000" dirty="0"/>
                    </a:p>
                  </a:txBody>
                  <a:tcPr marL="91439" marR="91439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2000" dirty="0" smtClean="0"/>
                        <a:t>2017 год (51 человек)</a:t>
                      </a:r>
                      <a:endParaRPr lang="ru-RU" sz="2000" dirty="0"/>
                    </a:p>
                  </a:txBody>
                  <a:tcPr marL="91439" marR="91439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4999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от 90 до 100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6 человек</a:t>
                      </a:r>
                    </a:p>
                    <a:p>
                      <a:r>
                        <a:rPr lang="ru-RU" sz="2000" dirty="0" smtClean="0"/>
                        <a:t>(12%)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от 90 до 100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 человек</a:t>
                      </a:r>
                    </a:p>
                    <a:p>
                      <a:r>
                        <a:rPr lang="ru-RU" sz="2000" dirty="0" smtClean="0"/>
                        <a:t>(2%)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от 90 до 100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5 человек</a:t>
                      </a:r>
                    </a:p>
                    <a:p>
                      <a:r>
                        <a:rPr lang="ru-RU" sz="2000" dirty="0" smtClean="0"/>
                        <a:t>(9%)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</a:tr>
              <a:tr h="14999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от 80 до 90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3 человека</a:t>
                      </a:r>
                    </a:p>
                    <a:p>
                      <a:r>
                        <a:rPr lang="ru-RU" sz="2000" dirty="0" smtClean="0"/>
                        <a:t>(6%)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от 80 до 90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 человек</a:t>
                      </a:r>
                    </a:p>
                    <a:p>
                      <a:r>
                        <a:rPr lang="ru-RU" sz="2000" dirty="0" smtClean="0"/>
                        <a:t>(2%)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от 80 до 90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24 человека (47%)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</a:tr>
              <a:tr h="14999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от 70 до 80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18 человек</a:t>
                      </a:r>
                    </a:p>
                    <a:p>
                      <a:r>
                        <a:rPr lang="ru-RU" sz="2000" dirty="0" smtClean="0"/>
                        <a:t>(36,7%)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от 70 до 80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16 человек</a:t>
                      </a:r>
                    </a:p>
                    <a:p>
                      <a:r>
                        <a:rPr lang="ru-RU" sz="2000" dirty="0" smtClean="0"/>
                        <a:t>(41%)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от 70 до 80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37 человек (72,5%)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</a:rPr>
              <a:t>Аттестаты о среднем общем образовании с отличием</a:t>
            </a:r>
            <a:endParaRPr lang="ru-RU" sz="3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u="sng" dirty="0" smtClean="0">
                <a:solidFill>
                  <a:schemeClr val="tx1"/>
                </a:solidFill>
              </a:rPr>
              <a:t>2014/2015 учебный год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Аттестат о среднем общем образовании с отличием и медаль «За особые успехи в учении» – 7 человек.</a:t>
            </a:r>
          </a:p>
          <a:p>
            <a:pPr>
              <a:buNone/>
            </a:pPr>
            <a:r>
              <a:rPr lang="ru-RU" u="sng" dirty="0" smtClean="0">
                <a:solidFill>
                  <a:schemeClr val="tx1"/>
                </a:solidFill>
              </a:rPr>
              <a:t>2015/2016 учебный год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Аттестат о среднем общем образовании с отличием и медаль «За особые успехи в учении» – 4 человека.</a:t>
            </a:r>
          </a:p>
          <a:p>
            <a:pPr>
              <a:buNone/>
            </a:pPr>
            <a:r>
              <a:rPr lang="ru-RU" u="sng" dirty="0" smtClean="0">
                <a:solidFill>
                  <a:schemeClr val="tx1"/>
                </a:solidFill>
              </a:rPr>
              <a:t>2016/2017 учебный год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Аттестат о среднем общем образовании с отличием и медаль «За особые успехи в учении» – 8 человек.</a:t>
            </a:r>
          </a:p>
          <a:p>
            <a:pPr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ru-RU" u="sng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Качество освоения образовательных программ среднего общего образования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u="sng" dirty="0" smtClean="0">
                <a:solidFill>
                  <a:schemeClr val="tx1"/>
                </a:solidFill>
              </a:rPr>
              <a:t>2017/2018 учебный год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Уровень освоения образовательных программ – 100%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Качество освоения образовательных программ – 71 %.</a:t>
            </a:r>
          </a:p>
          <a:p>
            <a:pPr>
              <a:buNone/>
            </a:pPr>
            <a:r>
              <a:rPr lang="ru-RU" u="sng" dirty="0" smtClean="0">
                <a:solidFill>
                  <a:schemeClr val="tx1"/>
                </a:solidFill>
              </a:rPr>
              <a:t>2016/2017 учебный год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Уровень освоения образовательных программ – 97%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Качество освоения образовательных программ – 51 %.</a:t>
            </a:r>
          </a:p>
          <a:p>
            <a:endParaRPr lang="ru-RU" u="sng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576064"/>
          </a:xfrm>
        </p:spPr>
        <p:txBody>
          <a:bodyPr/>
          <a:lstStyle/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Трудоустройство выпускников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Book Antiqua" pitchFamily="18" charset="0"/>
              </a:rPr>
              <a:t>Лучшие результаты ЕГЭ</a:t>
            </a:r>
            <a:endParaRPr lang="en-US" dirty="0">
              <a:solidFill>
                <a:schemeClr val="accent5">
                  <a:lumMod val="7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77827" name="AutoShape 3"/>
          <p:cNvSpPr>
            <a:spLocks noChangeArrowheads="1"/>
          </p:cNvSpPr>
          <p:nvPr/>
        </p:nvSpPr>
        <p:spPr bwMode="ltGray">
          <a:xfrm>
            <a:off x="539552" y="4437112"/>
            <a:ext cx="8208912" cy="1800200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7828" name="AutoShape 4"/>
          <p:cNvSpPr>
            <a:spLocks noChangeArrowheads="1"/>
          </p:cNvSpPr>
          <p:nvPr/>
        </p:nvSpPr>
        <p:spPr bwMode="blackWhite">
          <a:xfrm>
            <a:off x="251520" y="4293096"/>
            <a:ext cx="5328592" cy="635496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b="1" dirty="0" smtClean="0">
                <a:solidFill>
                  <a:schemeClr val="tx1">
                    <a:lumMod val="75000"/>
                  </a:schemeClr>
                </a:solidFill>
              </a:rPr>
              <a:t>Русский язык – 3  чел. (СШ 14, 23, лицей № 1)</a:t>
            </a:r>
          </a:p>
          <a:p>
            <a:pPr algn="ctr" eaLnBrk="0" hangingPunct="0"/>
            <a:r>
              <a:rPr lang="ru-RU" b="1" dirty="0" smtClean="0">
                <a:solidFill>
                  <a:schemeClr val="tx1">
                    <a:lumMod val="75000"/>
                  </a:schemeClr>
                </a:solidFill>
              </a:rPr>
              <a:t>Информатика – 2 чел. (СШ 30)</a:t>
            </a:r>
            <a:endParaRPr lang="en-US" b="1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77829" name="AutoShape 5"/>
          <p:cNvSpPr>
            <a:spLocks noChangeArrowheads="1"/>
          </p:cNvSpPr>
          <p:nvPr/>
        </p:nvSpPr>
        <p:spPr bwMode="blackWhite">
          <a:xfrm>
            <a:off x="251520" y="5013176"/>
            <a:ext cx="5328592" cy="652264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tint val="69804"/>
                  <a:invGamma/>
                </a:srgb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b="1" dirty="0" smtClean="0">
                <a:solidFill>
                  <a:schemeClr val="accent4"/>
                </a:solidFill>
              </a:rPr>
              <a:t>Литература (СШ 37)</a:t>
            </a:r>
          </a:p>
          <a:p>
            <a:pPr algn="ctr" eaLnBrk="0" hangingPunct="0"/>
            <a:r>
              <a:rPr lang="ru-RU" b="1" dirty="0" smtClean="0">
                <a:solidFill>
                  <a:schemeClr val="accent4"/>
                </a:solidFill>
              </a:rPr>
              <a:t>Обществознание (СШ 37)</a:t>
            </a:r>
            <a:endParaRPr lang="en-US" b="1" dirty="0">
              <a:solidFill>
                <a:schemeClr val="accent4"/>
              </a:solidFill>
            </a:endParaRPr>
          </a:p>
        </p:txBody>
      </p:sp>
      <p:sp>
        <p:nvSpPr>
          <p:cNvPr id="77830" name="AutoShape 6"/>
          <p:cNvSpPr>
            <a:spLocks noChangeArrowheads="1"/>
          </p:cNvSpPr>
          <p:nvPr/>
        </p:nvSpPr>
        <p:spPr bwMode="blackWhite">
          <a:xfrm>
            <a:off x="251520" y="5733256"/>
            <a:ext cx="5328592" cy="648072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b="1" dirty="0" smtClean="0">
                <a:solidFill>
                  <a:schemeClr val="accent4"/>
                </a:solidFill>
              </a:rPr>
              <a:t>Биология (СШ 24)</a:t>
            </a:r>
          </a:p>
          <a:p>
            <a:pPr algn="ctr" eaLnBrk="0" hangingPunct="0"/>
            <a:r>
              <a:rPr lang="ru-RU" b="1" dirty="0" smtClean="0">
                <a:solidFill>
                  <a:schemeClr val="accent4"/>
                </a:solidFill>
              </a:rPr>
              <a:t>Химия (СШ 6)</a:t>
            </a:r>
            <a:endParaRPr lang="en-US" b="1" dirty="0">
              <a:solidFill>
                <a:schemeClr val="accent4"/>
              </a:solidFill>
            </a:endParaRPr>
          </a:p>
        </p:txBody>
      </p:sp>
      <p:sp>
        <p:nvSpPr>
          <p:cNvPr id="77831" name="AutoShape 7"/>
          <p:cNvSpPr>
            <a:spLocks noChangeArrowheads="1"/>
          </p:cNvSpPr>
          <p:nvPr/>
        </p:nvSpPr>
        <p:spPr bwMode="auto">
          <a:xfrm>
            <a:off x="5580112" y="4581128"/>
            <a:ext cx="2808312" cy="1295400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100 баллов </a:t>
            </a:r>
          </a:p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на ЕГЭ – </a:t>
            </a:r>
          </a:p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9 выпускников</a:t>
            </a:r>
            <a:endParaRPr lang="en-US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10" name="Group 18"/>
          <p:cNvGrpSpPr>
            <a:grpSpLocks/>
          </p:cNvGrpSpPr>
          <p:nvPr/>
        </p:nvGrpSpPr>
        <p:grpSpPr bwMode="auto">
          <a:xfrm>
            <a:off x="179512" y="1052736"/>
            <a:ext cx="4427984" cy="2749153"/>
            <a:chOff x="2208" y="1296"/>
            <a:chExt cx="1365" cy="2542"/>
          </a:xfrm>
        </p:grpSpPr>
        <p:sp>
          <p:nvSpPr>
            <p:cNvPr id="11" name="AutoShape 19"/>
            <p:cNvSpPr>
              <a:spLocks noChangeArrowheads="1"/>
            </p:cNvSpPr>
            <p:nvPr/>
          </p:nvSpPr>
          <p:spPr bwMode="gray">
            <a:xfrm>
              <a:off x="2208" y="1490"/>
              <a:ext cx="1363" cy="1649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utoShape 20"/>
            <p:cNvSpPr>
              <a:spLocks noChangeArrowheads="1"/>
            </p:cNvSpPr>
            <p:nvPr/>
          </p:nvSpPr>
          <p:spPr bwMode="gray">
            <a:xfrm>
              <a:off x="2229" y="1495"/>
              <a:ext cx="1322" cy="1293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" name="AutoShape 22"/>
            <p:cNvSpPr>
              <a:spLocks noChangeArrowheads="1"/>
            </p:cNvSpPr>
            <p:nvPr/>
          </p:nvSpPr>
          <p:spPr bwMode="gray"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>
                    <a:gamma/>
                    <a:tint val="33333"/>
                    <a:invGamma/>
                  </a:srgbClr>
                </a:gs>
                <a:gs pos="100000">
                  <a:srgbClr val="73E77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" name="Oval 23"/>
            <p:cNvSpPr>
              <a:spLocks noChangeArrowheads="1"/>
            </p:cNvSpPr>
            <p:nvPr/>
          </p:nvSpPr>
          <p:spPr bwMode="gray"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6" name="Oval 24"/>
            <p:cNvSpPr>
              <a:spLocks noChangeArrowheads="1"/>
            </p:cNvSpPr>
            <p:nvPr/>
          </p:nvSpPr>
          <p:spPr bwMode="gray"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7" name="Oval 25"/>
            <p:cNvSpPr>
              <a:spLocks noChangeArrowheads="1"/>
            </p:cNvSpPr>
            <p:nvPr/>
          </p:nvSpPr>
          <p:spPr bwMode="gray"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8" name="Oval 26"/>
            <p:cNvSpPr>
              <a:spLocks noChangeArrowheads="1"/>
            </p:cNvSpPr>
            <p:nvPr/>
          </p:nvSpPr>
          <p:spPr bwMode="gray"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9" name="Oval 27"/>
            <p:cNvSpPr>
              <a:spLocks noChangeArrowheads="1"/>
            </p:cNvSpPr>
            <p:nvPr/>
          </p:nvSpPr>
          <p:spPr bwMode="gray"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20" name="Text Box 28"/>
            <p:cNvSpPr txBox="1">
              <a:spLocks noChangeArrowheads="1"/>
            </p:cNvSpPr>
            <p:nvPr/>
          </p:nvSpPr>
          <p:spPr bwMode="gray">
            <a:xfrm>
              <a:off x="2763" y="1363"/>
              <a:ext cx="215" cy="34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ru-RU" b="1" dirty="0" smtClean="0"/>
                <a:t>2017</a:t>
              </a:r>
              <a:endParaRPr lang="en-US" b="1" dirty="0" smtClean="0"/>
            </a:p>
          </p:txBody>
        </p:sp>
        <p:sp>
          <p:nvSpPr>
            <p:cNvPr id="21" name="Text Box 29"/>
            <p:cNvSpPr txBox="1">
              <a:spLocks noChangeArrowheads="1"/>
            </p:cNvSpPr>
            <p:nvPr/>
          </p:nvSpPr>
          <p:spPr bwMode="gray">
            <a:xfrm>
              <a:off x="2263" y="1695"/>
              <a:ext cx="1296" cy="11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lvl="0"/>
              <a:r>
                <a:rPr lang="ru-RU" b="1" dirty="0" smtClean="0"/>
                <a:t>11 класс: </a:t>
              </a:r>
              <a:r>
                <a:rPr lang="ru-RU" dirty="0" smtClean="0">
                  <a:solidFill>
                    <a:srgbClr val="FF0000"/>
                  </a:solidFill>
                </a:rPr>
                <a:t>СШ 12,  лицей № 1,  </a:t>
              </a:r>
              <a:r>
                <a:rPr lang="ru-RU" dirty="0" smtClean="0"/>
                <a:t>гимназия,  </a:t>
              </a:r>
              <a:r>
                <a:rPr lang="ru-RU" dirty="0" smtClean="0">
                  <a:solidFill>
                    <a:srgbClr val="FF0000"/>
                  </a:solidFill>
                </a:rPr>
                <a:t>РАШ, СШ 30, </a:t>
              </a:r>
              <a:r>
                <a:rPr lang="ru-RU" dirty="0" smtClean="0"/>
                <a:t>1, 2, </a:t>
              </a:r>
              <a:r>
                <a:rPr lang="ru-RU" dirty="0" smtClean="0">
                  <a:solidFill>
                    <a:srgbClr val="FF0000"/>
                  </a:solidFill>
                </a:rPr>
                <a:t>17</a:t>
              </a:r>
              <a:r>
                <a:rPr lang="ru-RU" dirty="0" smtClean="0"/>
                <a:t>, 35, 32, 14, </a:t>
              </a:r>
              <a:r>
                <a:rPr lang="ru-RU" sz="2400" b="1" dirty="0" smtClean="0"/>
                <a:t>18  </a:t>
              </a:r>
            </a:p>
            <a:p>
              <a:endParaRPr lang="en-US" sz="1400" dirty="0"/>
            </a:p>
          </p:txBody>
        </p:sp>
        <p:sp>
          <p:nvSpPr>
            <p:cNvPr id="22" name="AutoShape 30"/>
            <p:cNvSpPr>
              <a:spLocks noChangeArrowheads="1"/>
            </p:cNvSpPr>
            <p:nvPr/>
          </p:nvSpPr>
          <p:spPr bwMode="gray"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rgbClr val="D7E6E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3" name="AutoShape 31"/>
            <p:cNvSpPr>
              <a:spLocks noChangeArrowheads="1"/>
            </p:cNvSpPr>
            <p:nvPr/>
          </p:nvSpPr>
          <p:spPr bwMode="gray">
            <a:xfrm>
              <a:off x="2238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rgbClr val="D7E6E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ru-RU" b="1" dirty="0" smtClean="0"/>
                <a:t>Русский язык</a:t>
              </a:r>
              <a:endParaRPr lang="ru-RU" b="1" dirty="0"/>
            </a:p>
          </p:txBody>
        </p:sp>
      </p:grpSp>
      <p:grpSp>
        <p:nvGrpSpPr>
          <p:cNvPr id="24" name="Group 32"/>
          <p:cNvGrpSpPr>
            <a:grpSpLocks/>
          </p:cNvGrpSpPr>
          <p:nvPr/>
        </p:nvGrpSpPr>
        <p:grpSpPr bwMode="auto">
          <a:xfrm>
            <a:off x="4716016" y="1052736"/>
            <a:ext cx="4283968" cy="2736304"/>
            <a:chOff x="3692" y="1296"/>
            <a:chExt cx="1367" cy="2542"/>
          </a:xfrm>
        </p:grpSpPr>
        <p:sp>
          <p:nvSpPr>
            <p:cNvPr id="25" name="AutoShape 33"/>
            <p:cNvSpPr>
              <a:spLocks noChangeArrowheads="1"/>
            </p:cNvSpPr>
            <p:nvPr/>
          </p:nvSpPr>
          <p:spPr bwMode="gray">
            <a:xfrm>
              <a:off x="3696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6" name="AutoShape 34"/>
            <p:cNvSpPr>
              <a:spLocks noChangeArrowheads="1"/>
            </p:cNvSpPr>
            <p:nvPr/>
          </p:nvSpPr>
          <p:spPr bwMode="gray">
            <a:xfrm>
              <a:off x="3717" y="1495"/>
              <a:ext cx="1322" cy="1300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8" name="AutoShape 36"/>
            <p:cNvSpPr>
              <a:spLocks noChangeArrowheads="1"/>
            </p:cNvSpPr>
            <p:nvPr/>
          </p:nvSpPr>
          <p:spPr bwMode="gray">
            <a:xfrm>
              <a:off x="3728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>
                    <a:gamma/>
                    <a:tint val="33333"/>
                    <a:invGamma/>
                  </a:srgbClr>
                </a:gs>
                <a:gs pos="100000">
                  <a:srgbClr val="E9E065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29" name="Group 37"/>
            <p:cNvGrpSpPr>
              <a:grpSpLocks/>
            </p:cNvGrpSpPr>
            <p:nvPr/>
          </p:nvGrpSpPr>
          <p:grpSpPr bwMode="auto">
            <a:xfrm>
              <a:off x="4165" y="1296"/>
              <a:ext cx="405" cy="405"/>
              <a:chOff x="1289" y="582"/>
              <a:chExt cx="668" cy="668"/>
            </a:xfrm>
          </p:grpSpPr>
          <p:sp>
            <p:nvSpPr>
              <p:cNvPr id="34" name="Oval 38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35" name="Oval 39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36" name="Oval 40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37" name="Oval 41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38" name="Oval 42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30" name="Text Box 43"/>
            <p:cNvSpPr txBox="1">
              <a:spLocks noChangeArrowheads="1"/>
            </p:cNvSpPr>
            <p:nvPr/>
          </p:nvSpPr>
          <p:spPr bwMode="gray">
            <a:xfrm>
              <a:off x="4252" y="1354"/>
              <a:ext cx="223" cy="34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ru-RU" b="1" dirty="0" smtClean="0"/>
                <a:t>2017</a:t>
              </a:r>
              <a:endParaRPr lang="en-US" b="1" dirty="0"/>
            </a:p>
          </p:txBody>
        </p:sp>
        <p:sp>
          <p:nvSpPr>
            <p:cNvPr id="31" name="Text Box 44"/>
            <p:cNvSpPr txBox="1">
              <a:spLocks noChangeArrowheads="1"/>
            </p:cNvSpPr>
            <p:nvPr/>
          </p:nvSpPr>
          <p:spPr bwMode="gray">
            <a:xfrm>
              <a:off x="3744" y="1776"/>
              <a:ext cx="1296" cy="6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lvl="0" algn="just"/>
              <a:r>
                <a:rPr lang="ru-RU" b="1" dirty="0" smtClean="0">
                  <a:solidFill>
                    <a:schemeClr val="tx1"/>
                  </a:solidFill>
                </a:rPr>
                <a:t>11 класс: </a:t>
              </a:r>
              <a:r>
                <a:rPr lang="ru-RU" b="0" dirty="0" smtClean="0">
                  <a:solidFill>
                    <a:srgbClr val="FF0000"/>
                  </a:solidFill>
                </a:rPr>
                <a:t>СШ 30, РАШ</a:t>
              </a:r>
              <a:r>
                <a:rPr lang="ru-RU" b="0" dirty="0" smtClean="0">
                  <a:solidFill>
                    <a:schemeClr val="tx1"/>
                  </a:solidFill>
                </a:rPr>
                <a:t>, СШ 2, </a:t>
              </a:r>
              <a:r>
                <a:rPr lang="ru-RU" b="0" dirty="0" smtClean="0">
                  <a:solidFill>
                    <a:srgbClr val="FF0000"/>
                  </a:solidFill>
                </a:rPr>
                <a:t>12, лицей № 1</a:t>
              </a:r>
              <a:r>
                <a:rPr lang="ru-RU" b="0" dirty="0" smtClean="0">
                  <a:solidFill>
                    <a:schemeClr val="tx1"/>
                  </a:solidFill>
                </a:rPr>
                <a:t>, СШ 28, </a:t>
              </a:r>
              <a:r>
                <a:rPr lang="ru-RU" b="0" dirty="0" smtClean="0">
                  <a:solidFill>
                    <a:srgbClr val="FF0000"/>
                  </a:solidFill>
                </a:rPr>
                <a:t>17</a:t>
              </a:r>
              <a:r>
                <a:rPr lang="ru-RU" b="0" dirty="0" smtClean="0">
                  <a:solidFill>
                    <a:schemeClr val="tx1"/>
                  </a:solidFill>
                </a:rPr>
                <a:t>, 37</a:t>
              </a:r>
              <a:endParaRPr lang="ru-RU" b="0" dirty="0">
                <a:solidFill>
                  <a:schemeClr val="tx1"/>
                </a:solidFill>
              </a:endParaRPr>
            </a:p>
          </p:txBody>
        </p:sp>
        <p:sp>
          <p:nvSpPr>
            <p:cNvPr id="32" name="AutoShape 45"/>
            <p:cNvSpPr>
              <a:spLocks noChangeArrowheads="1"/>
            </p:cNvSpPr>
            <p:nvPr/>
          </p:nvSpPr>
          <p:spPr bwMode="gray">
            <a:xfrm>
              <a:off x="3692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99BACC"/>
                </a:gs>
                <a:gs pos="100000">
                  <a:srgbClr val="D7E6E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" name="AutoShape 46"/>
            <p:cNvSpPr>
              <a:spLocks noChangeArrowheads="1"/>
            </p:cNvSpPr>
            <p:nvPr/>
          </p:nvSpPr>
          <p:spPr bwMode="gray">
            <a:xfrm>
              <a:off x="3720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8DAD4"/>
                </a:gs>
                <a:gs pos="100000">
                  <a:srgbClr val="D7E6E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ru-RU" b="1" dirty="0" smtClean="0"/>
                <a:t>Математика</a:t>
              </a:r>
              <a:endParaRPr lang="ru-RU" b="1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2174172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Направления итогового сочинения </a:t>
            </a:r>
            <a:b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в 2017 году</a:t>
            </a:r>
            <a:endParaRPr lang="ru-RU" sz="36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052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</a:rPr>
              <a:t>1) «Верность и измена»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2) «Равнодушие и отзывчивость»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3) «Цели и средства»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4) «Смелость и трусость»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5) «Человек и общество</a:t>
            </a:r>
            <a:r>
              <a:rPr lang="ru-RU" b="1" dirty="0" smtClean="0">
                <a:solidFill>
                  <a:schemeClr val="tx1"/>
                </a:solidFill>
              </a:rPr>
              <a:t>»</a:t>
            </a:r>
          </a:p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8" name="Picture 4" descr="https://mogu-pisat.ru/upload/resize_cache/iblock/d90/200_227_10240811ca8906714d1a9f41f2f5b358d/%D1%81%D0%BE%D1%87%D0%B8%D0%BD%D0%B5%D0%BD%D0%B8%D0%B5%20201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904" y="3068960"/>
            <a:ext cx="2880320" cy="32691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2683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</a:rPr>
              <a:t>Расписание итогового сочинения </a:t>
            </a:r>
            <a:br>
              <a:rPr lang="ru-RU" sz="36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</a:rPr>
              <a:t>в 2017 году</a:t>
            </a:r>
            <a:endParaRPr lang="ru-RU" sz="3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декабря 2017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февраля 2018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 мая 2018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://bookprose.ru/pictures/101619329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183129"/>
            <a:ext cx="3131840" cy="457202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82295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расписания ЕГЭ 2018</a:t>
            </a:r>
            <a:endParaRPr lang="ru-RU" sz="32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764704"/>
            <a:ext cx="8784976" cy="59046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</a:t>
            </a:r>
            <a:r>
              <a:rPr lang="ru-RU" sz="16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период: </a:t>
            </a: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мая (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пн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- география,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информатика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мая (ср) - математика база. </a:t>
            </a:r>
            <a:endPara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июня (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- физика, литература. </a:t>
            </a:r>
            <a:endPara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июня (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пн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- русский язык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июня (ср) - математика профиль. </a:t>
            </a:r>
            <a:endPara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июня (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- обществознание. </a:t>
            </a:r>
            <a:endPara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июня (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пн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- иностранные языки, биология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 июня (ср) - химия, история. </a:t>
            </a:r>
            <a:endPara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июня (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- иностранные языки (устная часть). </a:t>
            </a:r>
            <a:endPara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июня (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- иностранные языки (устная часть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buNone/>
            </a:pPr>
            <a:r>
              <a:rPr lang="ru-RU" sz="14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Резервные </a:t>
            </a:r>
            <a:r>
              <a:rPr lang="ru-RU" sz="14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дни:</a:t>
            </a:r>
          </a:p>
          <a:p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 июня (ср) - география, информатика. </a:t>
            </a:r>
            <a:endPara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июня (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- русский язык. </a:t>
            </a:r>
            <a:endPara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июня (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- математика база и профиль. </a:t>
            </a:r>
            <a:endPara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июня (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пн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- литература, химия, физика, обществознание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 июня (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- биология, история, иностранные языки. 27 июня (ср) - иностранные языки (устная часть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 июня (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- все предметы. </a:t>
            </a:r>
            <a:endPara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Дополнительный </a:t>
            </a:r>
            <a:r>
              <a:rPr lang="ru-RU" sz="1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(сентябрь</a:t>
            </a:r>
            <a:r>
              <a:rPr lang="ru-RU" sz="14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 </a:t>
            </a:r>
          </a:p>
          <a:p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сентября (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- русский язык. </a:t>
            </a:r>
            <a:endPara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сентября (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- математика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база.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75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784976" cy="1143000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ЕГЭ в 2018 году (возможные, о которых говорят в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Минобрнауке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Рособрнадзоре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году, то есть по окончании 2017–2018 учебного года, третий обязательный экзамен, </a:t>
            </a:r>
            <a:r>
              <a:rPr lang="ru-RU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скорее всего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прибавится. Остается только решить какой экзамен войдет в «тройку» обязательных – история, обществознание, физика.</a:t>
            </a:r>
          </a:p>
          <a:p>
            <a:pPr algn="just">
              <a:lnSpc>
                <a:spcPct val="150000"/>
              </a:lnSpc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изменена структура КИМ по литературе. Министр заявила, что с 2018 года литература станет более творческим предметом.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5987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Изменения в КИМ по литературе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с краткими ответами будут исключены.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выбором одного правильного ответа из четырех были заменены на вопросы с краткими ответами. Эта часть направлена на проверку терминологии – экзаменаторы должны убедиться, что учащиеся владеют всеми терминами, используемыми в дисциплине.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Надобность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специальной «терминологической» части отпадает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Упрощение задания на анализ произведения.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задания представляет собой некий вид мини-сочинения, когда представленный в КИМ текст необходимо было сопоставить с двумя другими, которые школьник должен вспомнить самостоятельно. С 2018 года для анализа учащимся потребуется приводить лишь один текст.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количества тем для сочинений. До 2018 года для написания сочинения школьникам предлагалось лишь три темы на выбор. После реформы количество тем увеличится до четырех либо даже пяти.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объема сочинения. Сегодня минимальный объем сочинения равняется 200 словам. С 2018 года его длина должна составить не менее чем 250 слов.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2018 году планируется ввести шкалу оценок для этого блока экзамена – теперь сочинение будет оцениваться по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пятибалльной системе.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8865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ЕГЭ по иностранному языку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Минобрнауке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принято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решение, что обязательным экзаменом иностранный язык станет только на ЕГЭ 2022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ЕГЭ 2018 выбор языков будет следующим: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английский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немецкий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французский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испанский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китайский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Китайский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язык вошел в программу после того, как в 2016 году в амурских школах были успешно проведены пробные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4459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Изменения по другим предметам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Химия - добавлено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 задание (№30) высокого уровня с развернутым ответом. За счет изменения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балльности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заданий части 1 максимальный первичный балл за выполнение всей работы остался без изменений (60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язык - 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экзаменационную работу включено задание базового уровня (№20), проверяющее знание лексических норм современного русского литературного языка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Максимальный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первичный балл за выполнение всей работы увеличен с 57 до 58.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9888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ФИПИ - </a:t>
            </a:r>
            <a:r>
              <a:rPr lang="en-US" sz="3200" dirty="0">
                <a:solidFill>
                  <a:schemeClr val="accent5">
                    <a:lumMod val="75000"/>
                  </a:schemeClr>
                </a:solidFill>
              </a:rPr>
              <a:t>http://www.fipi.ru/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Размещены демоверсии по всем учебным предметам (КИМ, спецификация, кодификаторы).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по итоговому сочинению – раздел «Итоговое сочинение» (направления, общая информация).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«Открытый банк заданий» по всем учебным предметам.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4834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ЕГЭ и медаль «За особые успехи в учении»</a:t>
            </a:r>
            <a:endParaRPr lang="ru-RU" sz="32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Член Общественного совета, абсолютный победитель конкурса "Учитель года России" 2013 года Андрей Сиденко предложил увязать выдачу медали с успешными результатами государственной итоговой аттестации по всем заявленным предметам и определенным пороговым значением единого государственного экзамена.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привёл опыт Москвы, где в числе прочего для получения медали необходимо на ЕГЭ по трём предметам набрать в сумме более 220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баллов.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6003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http://4ege.ru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- 4ЕГЭ</a:t>
            </a: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http://www.ege.edu.ru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ЕГЭ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http://www.gotovkege.ru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«Готов к ЕГЭ»</a:t>
            </a:r>
          </a:p>
          <a:p>
            <a:pPr algn="just" fontAlgn="base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http://e-ypok.ru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предметные демонстрационные варианты, развернутые ответы на задания и пояснения.</a:t>
            </a:r>
          </a:p>
          <a:p>
            <a:pPr marL="0" indent="0" algn="just">
              <a:buNone/>
            </a:pP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http://alexlarin.net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- различные материалы для подготовки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http://www.egetrener.ru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-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видеоуроки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http://www.mathege.ru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- открытый банк заданий</a:t>
            </a:r>
          </a:p>
          <a:p>
            <a:pPr marL="0" indent="0" algn="just">
              <a:buNone/>
            </a:pP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язык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rus.ctege.org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www.gramma.ru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http://egerus.ru/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://rus-ege.com/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576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Выводы и рекомендации</a:t>
            </a:r>
            <a:endParaRPr lang="ru-RU" sz="32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16624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Отметить качественную работу педагогов: Варганкиной Т.В., Калашниковой Л.П., </a:t>
            </a:r>
            <a:r>
              <a:rPr lang="ru-RU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Марейской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С.Ю., Коломиец И.О., Павловой Е.А., </a:t>
            </a:r>
            <a:r>
              <a:rPr lang="ru-RU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Носковой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Н.В., Кондрашова В.В., Блохиной Т.В. по подготовке выпускников к ЕГЭ.</a:t>
            </a:r>
          </a:p>
          <a:p>
            <a:pPr algn="just"/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Отметить высокий уровень работы классных руководителей 11аб классов – Калашниковой Л.П., Павловой Е.А.</a:t>
            </a:r>
          </a:p>
          <a:p>
            <a:pPr lvl="0" algn="just"/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заседании м/о учителей проанализировать опыт педагогов по подготовке школьников  к ЕГЭ. Особое внимание уделить работе в начале года с демоверсией, спецификацией, кодификатором, интерактивными демоверсиями. На сайте ФИПИ размещены демоверсии по предметам на 2018 год.</a:t>
            </a:r>
          </a:p>
          <a:p>
            <a:pPr lvl="0" algn="just"/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основе проведенного анализа спланировать действия педагогов по организации работы по подготовке учащихся к ЕГЭ.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Систематически проводить поэлементный анализ заданий, традиционно вызывающих         трудности у выпускников,  предусмотреть работу по формированию и развитию соответствующих базовых умений и навыков.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Широко использовать повторение и обобщение знаний по крупным        разделам и темам.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Формировать навыки самопроверки, добиваться устойчивого результата при выполнении заданий.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Классным руководителям систематически отслеживать посещаемость уроков, практикумов, сообщать родителям о ходе подготовки к экзаменам и о результатах пробных ЕГЭ.</a:t>
            </a:r>
          </a:p>
          <a:p>
            <a:pPr lvl="0" algn="just"/>
            <a:endParaRPr lang="ru-RU" sz="23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Диагностические работы для учителей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Участвуют 15 регионов. Проведение – осенью.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математики и русского языка.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проведения диагностических работ: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выявить уровень знаний педагогов по русскому языку и математике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Демоверсии диагностических работ на сайте 4ЕГЭ: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uch-math.pdf</a:t>
            </a:r>
            <a:endParaRPr lang="ru-RU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язык: </a:t>
            </a:r>
            <a:r>
              <a:rPr lang="en-US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uch-rus.pdf </a:t>
            </a:r>
            <a:endParaRPr lang="ru-RU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Профессиональная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</a:t>
            </a:r>
            <a:r>
              <a:rPr lang="en-US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uch-prof.pdf</a:t>
            </a:r>
            <a:endParaRPr lang="en-US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2135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 </a:t>
            </a:r>
            <a:r>
              <a:rPr lang="ru-RU" b="1" i="1" dirty="0" smtClean="0">
                <a:solidFill>
                  <a:schemeClr val="tx1"/>
                </a:solidFill>
              </a:rPr>
              <a:t>Часть 1. </a:t>
            </a:r>
          </a:p>
          <a:p>
            <a:r>
              <a:rPr lang="ru-RU" b="1" i="1" dirty="0" smtClean="0">
                <a:solidFill>
                  <a:schemeClr val="tx1"/>
                </a:solidFill>
              </a:rPr>
              <a:t>Предметная подготовка 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1. Решите уравнение . Если уравнение имеет более одного корня, в ответ запишите меньший из корней. 63 2 </a:t>
            </a:r>
            <a:r>
              <a:rPr lang="ru-RU" dirty="0" err="1" smtClean="0">
                <a:solidFill>
                  <a:schemeClr val="tx1"/>
                </a:solidFill>
              </a:rPr>
              <a:t>xx</a:t>
            </a:r>
            <a:r>
              <a:rPr lang="ru-RU" dirty="0" smtClean="0">
                <a:solidFill>
                  <a:schemeClr val="tx1"/>
                </a:solidFill>
              </a:rPr>
              <a:t>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Ответ: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3. На рисунке изображён график функции и касательные к этому графику, проведённые в точках с абсциссами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В правом столбце указаны значения производной функции в этих точках. Пользуясь графиком, поставьте в соответствие каждой точке значение производной в этой точке. 	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62500" lnSpcReduction="20000"/>
          </a:bodyPr>
          <a:lstStyle/>
          <a:p>
            <a:r>
              <a:rPr lang="ru-RU" b="1" i="1" dirty="0" smtClean="0">
                <a:solidFill>
                  <a:schemeClr val="tx1"/>
                </a:solidFill>
              </a:rPr>
              <a:t>Часть 2. </a:t>
            </a:r>
          </a:p>
          <a:p>
            <a:pPr algn="just"/>
            <a:r>
              <a:rPr lang="ru-RU" sz="2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Методическая подготовка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Определите последовательности этапов работы с элементами математического содержания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Правильная последовательность шагов алгоритма для деления дробей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1: Определить делимое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2: Определить делитель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3: Найти дробь, обратную делителю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4: Делимое умножить на число, обратное делителю, по правилу умножения дроби на дробь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5: Если возможно, полученную дробь сократить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6: Записать ответ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Определение математического базиса выполняемых действий.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Решите следующую геометрическую задачу: «В трапеции АВСD диагонали пересекаются в точке О. Докажите, что площади треугольников АОВ и СОD равны». Какие теоретические факты должны использовать учащиеся при обосновании ее решения?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-: формулу площади трапеции;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+: свойство площадей равносоставленных фигур;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+: формулу площади треугольника;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+: свойство длин перпендикуляров, расположенных между двумя параллельными прямыми; </a:t>
            </a:r>
          </a:p>
          <a:p>
            <a:pPr algn="just"/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-: признаки подобие треугольников.</a:t>
            </a:r>
            <a:endParaRPr lang="ru-RU" sz="2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Профессиональная задача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 algn="just"/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Условие профессиональной задачи. 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Работая со своими учениками, Вы столкнулись с актуальной для современных подростков проблемой – низким уровнем развития коммуникативных навыков. Вы планируете урок в игровой форме. Какие элементы предметной среды можно использовать, чтобы способствовать развитию у детей коммуникативных навыков в процессе проведения данного урока?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Работа с одаренными детьми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101513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Всероссийская олимпиада школьников – МЭ </a:t>
            </a:r>
            <a:r>
              <a:rPr lang="ru-RU" sz="2400" dirty="0" err="1" smtClean="0">
                <a:solidFill>
                  <a:schemeClr val="accent5">
                    <a:lumMod val="75000"/>
                  </a:schemeClr>
                </a:solidFill>
              </a:rPr>
              <a:t>ВсОШ</a:t>
            </a:r>
            <a:endParaRPr lang="ru-RU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574718875"/>
              </p:ext>
            </p:extLst>
          </p:nvPr>
        </p:nvGraphicFramePr>
        <p:xfrm>
          <a:off x="468313" y="1196975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23528" y="5703639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2012/2-2013 – 1 победитель, 5 призеров; 2013/2014 – 4 победителя, 10 призеров; 2014/2015 – 22 призера; 2015/2016 – 3 победителя, 12 призеров; 2016/2017 – 3 победителя, 22 призера.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58446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ru-RU" altLang="ru-RU" sz="28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Победители и призеры регионального и заключительного этапов в 2016/2017 учебном году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15872866"/>
              </p:ext>
            </p:extLst>
          </p:nvPr>
        </p:nvGraphicFramePr>
        <p:xfrm>
          <a:off x="457200" y="5589240"/>
          <a:ext cx="8229600" cy="101952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743200"/>
                <a:gridCol w="2743200"/>
                <a:gridCol w="2743200"/>
              </a:tblGrid>
              <a:tr h="509762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Предмет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Призер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Педагог 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0" marB="45700"/>
                </a:tc>
              </a:tr>
              <a:tr h="509762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Биология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Сабинин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Семён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Носкова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Н.В.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0" marB="45700"/>
                </a:tc>
              </a:tr>
            </a:tbl>
          </a:graphicData>
        </a:graphic>
      </p:graphicFrame>
      <p:sp>
        <p:nvSpPr>
          <p:cNvPr id="11281" name="TextBox 4"/>
          <p:cNvSpPr txBox="1">
            <a:spLocks noChangeArrowheads="1"/>
          </p:cNvSpPr>
          <p:nvPr/>
        </p:nvSpPr>
        <p:spPr bwMode="auto">
          <a:xfrm>
            <a:off x="1115616" y="5102864"/>
            <a:ext cx="6629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Заключительный этап </a:t>
            </a:r>
            <a:r>
              <a:rPr lang="ru-RU" altLang="ru-RU" b="1" dirty="0" err="1" smtClean="0">
                <a:latin typeface="Times New Roman" pitchFamily="18" charset="0"/>
                <a:cs typeface="Times New Roman" pitchFamily="18" charset="0"/>
              </a:rPr>
              <a:t>ВсОШ</a:t>
            </a:r>
            <a:endParaRPr lang="ru-RU" alt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54655306"/>
              </p:ext>
            </p:extLst>
          </p:nvPr>
        </p:nvGraphicFramePr>
        <p:xfrm>
          <a:off x="179512" y="1556792"/>
          <a:ext cx="8763000" cy="3207153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190750"/>
                <a:gridCol w="2190750"/>
                <a:gridCol w="2190750"/>
                <a:gridCol w="2190750"/>
              </a:tblGrid>
              <a:tr h="27128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Предмет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Победители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Призеры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Педагог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</a:tr>
              <a:tr h="665877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Право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600" dirty="0" err="1" smtClean="0"/>
                        <a:t>Аверина</a:t>
                      </a:r>
                      <a:r>
                        <a:rPr lang="ru-RU" sz="1600" dirty="0" smtClean="0"/>
                        <a:t> Дарья</a:t>
                      </a:r>
                    </a:p>
                    <a:p>
                      <a:r>
                        <a:rPr lang="ru-RU" sz="1600" dirty="0" smtClean="0"/>
                        <a:t>Иванова </a:t>
                      </a:r>
                      <a:r>
                        <a:rPr lang="ru-RU" sz="1600" dirty="0" err="1" smtClean="0"/>
                        <a:t>Дарина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600" dirty="0" err="1" smtClean="0"/>
                        <a:t>Варганкина</a:t>
                      </a:r>
                      <a:r>
                        <a:rPr lang="ru-RU" sz="1600" dirty="0" smtClean="0"/>
                        <a:t> Т.В.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</a:tr>
              <a:tr h="27128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Русский язык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Пилипенко Илья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Смагина Н.Н.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</a:tr>
              <a:tr h="46858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Химия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Пилипенко Илья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Павлова Е.А.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</a:tr>
              <a:tr h="665788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Биология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600" dirty="0" err="1" smtClean="0"/>
                        <a:t>Сабинин</a:t>
                      </a:r>
                      <a:r>
                        <a:rPr lang="ru-RU" sz="1600" dirty="0" smtClean="0"/>
                        <a:t> Семён</a:t>
                      </a:r>
                    </a:p>
                    <a:p>
                      <a:r>
                        <a:rPr lang="ru-RU" sz="1600" dirty="0" smtClean="0"/>
                        <a:t>Ходырева Дарья</a:t>
                      </a:r>
                    </a:p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600" dirty="0" err="1" smtClean="0"/>
                        <a:t>Носкова</a:t>
                      </a:r>
                      <a:r>
                        <a:rPr lang="ru-RU" sz="1600" dirty="0" smtClean="0"/>
                        <a:t> Н.В.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</a:tr>
              <a:tr h="546381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Обществознание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Иванова </a:t>
                      </a:r>
                      <a:r>
                        <a:rPr lang="ru-RU" sz="1600" dirty="0" err="1" smtClean="0"/>
                        <a:t>Дарина</a:t>
                      </a:r>
                      <a:endParaRPr lang="ru-RU" sz="1600" dirty="0" smtClean="0"/>
                    </a:p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600" dirty="0" err="1" smtClean="0"/>
                        <a:t>Щурина</a:t>
                      </a:r>
                      <a:r>
                        <a:rPr lang="ru-RU" sz="1600" dirty="0" smtClean="0"/>
                        <a:t> Валерия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600" dirty="0" err="1" smtClean="0"/>
                        <a:t>Варганкина</a:t>
                      </a:r>
                      <a:r>
                        <a:rPr lang="ru-RU" sz="1600" dirty="0" smtClean="0"/>
                        <a:t> Т.В..</a:t>
                      </a:r>
                    </a:p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26878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5151685" y="1124744"/>
            <a:ext cx="3992315" cy="3600400"/>
            <a:chOff x="699" y="1310"/>
            <a:chExt cx="4152" cy="2338"/>
          </a:xfrm>
        </p:grpSpPr>
        <p:sp>
          <p:nvSpPr>
            <p:cNvPr id="93187" name="Oval 3"/>
            <p:cNvSpPr>
              <a:spLocks noChangeArrowheads="1"/>
            </p:cNvSpPr>
            <p:nvPr/>
          </p:nvSpPr>
          <p:spPr bwMode="gray">
            <a:xfrm>
              <a:off x="1347" y="2813"/>
              <a:ext cx="3504" cy="835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3175">
              <a:noFill/>
              <a:round/>
              <a:headEnd/>
              <a:tailEnd type="none" w="sm" len="sm"/>
            </a:ln>
            <a:effectLst/>
          </p:spPr>
          <p:txBody>
            <a:bodyPr vert="eaVert" wrap="none" lIns="92075" tIns="46038" rIns="92075" bIns="46038" anchor="ctr"/>
            <a:lstStyle/>
            <a:p>
              <a:endParaRPr lang="ru-RU"/>
            </a:p>
          </p:txBody>
        </p:sp>
        <p:sp>
          <p:nvSpPr>
            <p:cNvPr id="93188" name="Oval 4"/>
            <p:cNvSpPr>
              <a:spLocks noChangeArrowheads="1"/>
            </p:cNvSpPr>
            <p:nvPr/>
          </p:nvSpPr>
          <p:spPr bwMode="gray">
            <a:xfrm rot="-998297">
              <a:off x="890" y="1482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808080"/>
                </a:gs>
                <a:gs pos="50000">
                  <a:srgbClr val="808080">
                    <a:gamma/>
                    <a:tint val="63529"/>
                    <a:invGamma/>
                  </a:srgbClr>
                </a:gs>
                <a:gs pos="100000">
                  <a:srgbClr val="808080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3189" name="Oval 5"/>
            <p:cNvSpPr>
              <a:spLocks noChangeArrowheads="1"/>
            </p:cNvSpPr>
            <p:nvPr/>
          </p:nvSpPr>
          <p:spPr bwMode="gray">
            <a:xfrm rot="-998297">
              <a:off x="926" y="1380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791BB"/>
                </a:gs>
                <a:gs pos="100000">
                  <a:srgbClr val="2791BB">
                    <a:gamma/>
                    <a:shade val="0"/>
                    <a:invGamma/>
                  </a:srgbClr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3190" name="Arc 6"/>
            <p:cNvSpPr>
              <a:spLocks/>
            </p:cNvSpPr>
            <p:nvPr/>
          </p:nvSpPr>
          <p:spPr bwMode="gray">
            <a:xfrm rot="-998297">
              <a:off x="2599" y="1310"/>
              <a:ext cx="1795" cy="1239"/>
            </a:xfrm>
            <a:custGeom>
              <a:avLst/>
              <a:gdLst>
                <a:gd name="G0" fmla="+- 0 0 0"/>
                <a:gd name="G1" fmla="+- 17105 0 0"/>
                <a:gd name="G2" fmla="+- 21600 0 0"/>
                <a:gd name="T0" fmla="*/ 13190 w 21600"/>
                <a:gd name="T1" fmla="*/ 0 h 29046"/>
                <a:gd name="T2" fmla="*/ 17999 w 21600"/>
                <a:gd name="T3" fmla="*/ 29046 h 29046"/>
                <a:gd name="T4" fmla="*/ 0 w 21600"/>
                <a:gd name="T5" fmla="*/ 17105 h 29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9046" fill="none" extrusionOk="0">
                  <a:moveTo>
                    <a:pt x="13190" y="-1"/>
                  </a:moveTo>
                  <a:cubicBezTo>
                    <a:pt x="18493" y="4089"/>
                    <a:pt x="21600" y="10407"/>
                    <a:pt x="21600" y="17105"/>
                  </a:cubicBezTo>
                  <a:cubicBezTo>
                    <a:pt x="21600" y="21352"/>
                    <a:pt x="20347" y="25506"/>
                    <a:pt x="17999" y="29046"/>
                  </a:cubicBezTo>
                </a:path>
                <a:path w="21600" h="29046" stroke="0" extrusionOk="0">
                  <a:moveTo>
                    <a:pt x="13190" y="-1"/>
                  </a:moveTo>
                  <a:cubicBezTo>
                    <a:pt x="18493" y="4089"/>
                    <a:pt x="21600" y="10407"/>
                    <a:pt x="21600" y="17105"/>
                  </a:cubicBezTo>
                  <a:cubicBezTo>
                    <a:pt x="21600" y="21352"/>
                    <a:pt x="20347" y="25506"/>
                    <a:pt x="17999" y="29046"/>
                  </a:cubicBezTo>
                  <a:lnTo>
                    <a:pt x="0" y="17105"/>
                  </a:ln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63529"/>
                    <a:invGamma/>
                  </a:schemeClr>
                </a:gs>
              </a:gsLst>
              <a:lin ang="54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3191" name="Arc 7"/>
            <p:cNvSpPr>
              <a:spLocks/>
            </p:cNvSpPr>
            <p:nvPr/>
          </p:nvSpPr>
          <p:spPr bwMode="gray">
            <a:xfrm rot="20601703" flipH="1">
              <a:off x="1181" y="2468"/>
              <a:ext cx="1982" cy="994"/>
            </a:xfrm>
            <a:custGeom>
              <a:avLst/>
              <a:gdLst>
                <a:gd name="G0" fmla="+- 3659 0 0"/>
                <a:gd name="G1" fmla="+- 0 0 0"/>
                <a:gd name="G2" fmla="+- 21600 0 0"/>
                <a:gd name="T0" fmla="*/ 25114 w 25114"/>
                <a:gd name="T1" fmla="*/ 2497 h 21600"/>
                <a:gd name="T2" fmla="*/ 0 w 25114"/>
                <a:gd name="T3" fmla="*/ 21288 h 21600"/>
                <a:gd name="T4" fmla="*/ 3659 w 25114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114" h="21600" fill="none" extrusionOk="0">
                  <a:moveTo>
                    <a:pt x="25114" y="2497"/>
                  </a:moveTo>
                  <a:cubicBezTo>
                    <a:pt x="23846" y="13386"/>
                    <a:pt x="14622" y="21599"/>
                    <a:pt x="3659" y="21600"/>
                  </a:cubicBezTo>
                  <a:cubicBezTo>
                    <a:pt x="2432" y="21600"/>
                    <a:pt x="1208" y="21495"/>
                    <a:pt x="0" y="21287"/>
                  </a:cubicBezTo>
                </a:path>
                <a:path w="25114" h="21600" stroke="0" extrusionOk="0">
                  <a:moveTo>
                    <a:pt x="25114" y="2497"/>
                  </a:moveTo>
                  <a:cubicBezTo>
                    <a:pt x="23846" y="13386"/>
                    <a:pt x="14622" y="21599"/>
                    <a:pt x="3659" y="21600"/>
                  </a:cubicBezTo>
                  <a:cubicBezTo>
                    <a:pt x="2432" y="21600"/>
                    <a:pt x="1208" y="21495"/>
                    <a:pt x="0" y="21287"/>
                  </a:cubicBezTo>
                  <a:lnTo>
                    <a:pt x="365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69804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3192" name="Arc 8"/>
            <p:cNvSpPr>
              <a:spLocks/>
            </p:cNvSpPr>
            <p:nvPr/>
          </p:nvSpPr>
          <p:spPr bwMode="gray">
            <a:xfrm rot="-998297">
              <a:off x="1715" y="1339"/>
              <a:ext cx="2034" cy="893"/>
            </a:xfrm>
            <a:custGeom>
              <a:avLst/>
              <a:gdLst>
                <a:gd name="G0" fmla="+- 9843 0 0"/>
                <a:gd name="G1" fmla="+- 21600 0 0"/>
                <a:gd name="G2" fmla="+- 21600 0 0"/>
                <a:gd name="T0" fmla="*/ 0 w 24549"/>
                <a:gd name="T1" fmla="*/ 2373 h 21600"/>
                <a:gd name="T2" fmla="*/ 24549 w 24549"/>
                <a:gd name="T3" fmla="*/ 5780 h 21600"/>
                <a:gd name="T4" fmla="*/ 9843 w 24549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549" h="21600" fill="none" extrusionOk="0">
                  <a:moveTo>
                    <a:pt x="0" y="2373"/>
                  </a:moveTo>
                  <a:cubicBezTo>
                    <a:pt x="3046" y="813"/>
                    <a:pt x="6420" y="-1"/>
                    <a:pt x="9843" y="0"/>
                  </a:cubicBezTo>
                  <a:cubicBezTo>
                    <a:pt x="15299" y="0"/>
                    <a:pt x="20553" y="2064"/>
                    <a:pt x="24549" y="5779"/>
                  </a:cubicBezTo>
                </a:path>
                <a:path w="24549" h="21600" stroke="0" extrusionOk="0">
                  <a:moveTo>
                    <a:pt x="0" y="2373"/>
                  </a:moveTo>
                  <a:cubicBezTo>
                    <a:pt x="3046" y="813"/>
                    <a:pt x="6420" y="-1"/>
                    <a:pt x="9843" y="0"/>
                  </a:cubicBezTo>
                  <a:cubicBezTo>
                    <a:pt x="15299" y="0"/>
                    <a:pt x="20553" y="2064"/>
                    <a:pt x="24549" y="5779"/>
                  </a:cubicBezTo>
                  <a:lnTo>
                    <a:pt x="9843" y="2160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3193" name="Arc 9"/>
            <p:cNvSpPr>
              <a:spLocks/>
            </p:cNvSpPr>
            <p:nvPr/>
          </p:nvSpPr>
          <p:spPr bwMode="gray">
            <a:xfrm rot="19852220" flipH="1">
              <a:off x="699" y="1758"/>
              <a:ext cx="1960" cy="984"/>
            </a:xfrm>
            <a:custGeom>
              <a:avLst/>
              <a:gdLst>
                <a:gd name="G0" fmla="+- 0 0 0"/>
                <a:gd name="G1" fmla="+- 19945 0 0"/>
                <a:gd name="G2" fmla="+- 21600 0 0"/>
                <a:gd name="T0" fmla="*/ 8292 w 21600"/>
                <a:gd name="T1" fmla="*/ 0 h 30468"/>
                <a:gd name="T2" fmla="*/ 18863 w 21600"/>
                <a:gd name="T3" fmla="*/ 30468 h 30468"/>
                <a:gd name="T4" fmla="*/ 0 w 21600"/>
                <a:gd name="T5" fmla="*/ 19945 h 30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0468" fill="none" extrusionOk="0">
                  <a:moveTo>
                    <a:pt x="8291" y="0"/>
                  </a:moveTo>
                  <a:cubicBezTo>
                    <a:pt x="16349" y="3349"/>
                    <a:pt x="21600" y="11218"/>
                    <a:pt x="21600" y="19945"/>
                  </a:cubicBezTo>
                  <a:cubicBezTo>
                    <a:pt x="21600" y="23628"/>
                    <a:pt x="20657" y="27251"/>
                    <a:pt x="18863" y="30468"/>
                  </a:cubicBezTo>
                </a:path>
                <a:path w="21600" h="30468" stroke="0" extrusionOk="0">
                  <a:moveTo>
                    <a:pt x="8291" y="0"/>
                  </a:moveTo>
                  <a:cubicBezTo>
                    <a:pt x="16349" y="3349"/>
                    <a:pt x="21600" y="11218"/>
                    <a:pt x="21600" y="19945"/>
                  </a:cubicBezTo>
                  <a:cubicBezTo>
                    <a:pt x="21600" y="23628"/>
                    <a:pt x="20657" y="27251"/>
                    <a:pt x="18863" y="30468"/>
                  </a:cubicBezTo>
                  <a:lnTo>
                    <a:pt x="0" y="19945"/>
                  </a:lnTo>
                  <a:close/>
                </a:path>
              </a:pathLst>
            </a:custGeom>
            <a:solidFill>
              <a:srgbClr val="CCCC00"/>
            </a:soli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  <p:sp>
          <p:nvSpPr>
            <p:cNvPr id="93194" name="Freeform 10"/>
            <p:cNvSpPr>
              <a:spLocks/>
            </p:cNvSpPr>
            <p:nvPr/>
          </p:nvSpPr>
          <p:spPr bwMode="gray">
            <a:xfrm>
              <a:off x="3442" y="2282"/>
              <a:ext cx="1105" cy="1120"/>
            </a:xfrm>
            <a:custGeom>
              <a:avLst/>
              <a:gdLst/>
              <a:ahLst/>
              <a:cxnLst>
                <a:cxn ang="0">
                  <a:pos x="9" y="888"/>
                </a:cxn>
                <a:cxn ang="0">
                  <a:pos x="1105" y="0"/>
                </a:cxn>
                <a:cxn ang="0">
                  <a:pos x="1081" y="256"/>
                </a:cxn>
                <a:cxn ang="0">
                  <a:pos x="705" y="704"/>
                </a:cxn>
                <a:cxn ang="0">
                  <a:pos x="17" y="1120"/>
                </a:cxn>
                <a:cxn ang="0">
                  <a:pos x="9" y="888"/>
                </a:cxn>
              </a:cxnLst>
              <a:rect l="0" t="0" r="r" b="b"/>
              <a:pathLst>
                <a:path w="1105" h="1120">
                  <a:moveTo>
                    <a:pt x="9" y="888"/>
                  </a:moveTo>
                  <a:lnTo>
                    <a:pt x="1105" y="0"/>
                  </a:lnTo>
                  <a:lnTo>
                    <a:pt x="1081" y="256"/>
                  </a:lnTo>
                  <a:cubicBezTo>
                    <a:pt x="1014" y="373"/>
                    <a:pt x="882" y="560"/>
                    <a:pt x="705" y="704"/>
                  </a:cubicBezTo>
                  <a:cubicBezTo>
                    <a:pt x="528" y="848"/>
                    <a:pt x="133" y="1089"/>
                    <a:pt x="17" y="1120"/>
                  </a:cubicBezTo>
                  <a:cubicBezTo>
                    <a:pt x="0" y="1038"/>
                    <a:pt x="9" y="888"/>
                    <a:pt x="9" y="88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>
                    <a:gamma/>
                    <a:tint val="45490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93195" name="Arc 11"/>
            <p:cNvSpPr>
              <a:spLocks/>
            </p:cNvSpPr>
            <p:nvPr/>
          </p:nvSpPr>
          <p:spPr bwMode="gray">
            <a:xfrm rot="20539205">
              <a:off x="2720" y="1983"/>
              <a:ext cx="1719" cy="1171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8016 w 18016"/>
                <a:gd name="T1" fmla="*/ 11915 h 21282"/>
                <a:gd name="T2" fmla="*/ 3695 w 18016"/>
                <a:gd name="T3" fmla="*/ 21282 h 21282"/>
                <a:gd name="T4" fmla="*/ 0 w 18016"/>
                <a:gd name="T5" fmla="*/ 0 h 21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016" h="21282" fill="none" extrusionOk="0">
                  <a:moveTo>
                    <a:pt x="18016" y="11915"/>
                  </a:moveTo>
                  <a:cubicBezTo>
                    <a:pt x="14735" y="16875"/>
                    <a:pt x="9554" y="20264"/>
                    <a:pt x="3694" y="21281"/>
                  </a:cubicBezTo>
                </a:path>
                <a:path w="18016" h="21282" stroke="0" extrusionOk="0">
                  <a:moveTo>
                    <a:pt x="18016" y="11915"/>
                  </a:moveTo>
                  <a:cubicBezTo>
                    <a:pt x="14735" y="16875"/>
                    <a:pt x="9554" y="20264"/>
                    <a:pt x="3694" y="2128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BCB8"/>
            </a:soli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3196" name="Freeform 12"/>
            <p:cNvSpPr>
              <a:spLocks/>
            </p:cNvSpPr>
            <p:nvPr/>
          </p:nvSpPr>
          <p:spPr bwMode="gray">
            <a:xfrm>
              <a:off x="2819" y="2496"/>
              <a:ext cx="648" cy="928"/>
            </a:xfrm>
            <a:custGeom>
              <a:avLst/>
              <a:gdLst/>
              <a:ahLst/>
              <a:cxnLst>
                <a:cxn ang="0">
                  <a:pos x="648" y="632"/>
                </a:cxn>
                <a:cxn ang="0">
                  <a:pos x="648" y="928"/>
                </a:cxn>
                <a:cxn ang="0">
                  <a:pos x="0" y="64"/>
                </a:cxn>
                <a:cxn ang="0">
                  <a:pos x="96" y="0"/>
                </a:cxn>
                <a:cxn ang="0">
                  <a:pos x="648" y="632"/>
                </a:cxn>
              </a:cxnLst>
              <a:rect l="0" t="0" r="r" b="b"/>
              <a:pathLst>
                <a:path w="648" h="928">
                  <a:moveTo>
                    <a:pt x="648" y="632"/>
                  </a:moveTo>
                  <a:lnTo>
                    <a:pt x="648" y="928"/>
                  </a:lnTo>
                  <a:lnTo>
                    <a:pt x="0" y="64"/>
                  </a:lnTo>
                  <a:lnTo>
                    <a:pt x="96" y="0"/>
                  </a:lnTo>
                  <a:lnTo>
                    <a:pt x="648" y="632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45490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93197" name="Oval 13"/>
            <p:cNvSpPr>
              <a:spLocks noChangeArrowheads="1"/>
            </p:cNvSpPr>
            <p:nvPr/>
          </p:nvSpPr>
          <p:spPr bwMode="gray">
            <a:xfrm rot="-998297">
              <a:off x="1846" y="1830"/>
              <a:ext cx="1698" cy="84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tint val="2431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3198" name="Text Box 14"/>
            <p:cNvSpPr txBox="1">
              <a:spLocks noChangeArrowheads="1"/>
            </p:cNvSpPr>
            <p:nvPr/>
          </p:nvSpPr>
          <p:spPr bwMode="gray">
            <a:xfrm>
              <a:off x="920" y="2011"/>
              <a:ext cx="1107" cy="61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ru-RU" sz="1600" b="1" dirty="0" smtClean="0">
                  <a:solidFill>
                    <a:srgbClr val="0070C0"/>
                  </a:solidFill>
                  <a:latin typeface="Sitka Small" pitchFamily="2" charset="0"/>
                  <a:ea typeface="Segoe UI Symbol" pitchFamily="34" charset="0"/>
                </a:rPr>
                <a:t>11 класс</a:t>
              </a:r>
            </a:p>
            <a:p>
              <a:pPr algn="ctr" eaLnBrk="0" hangingPunct="0"/>
              <a:endParaRPr lang="ru-RU" sz="700" b="1" dirty="0" smtClean="0">
                <a:solidFill>
                  <a:srgbClr val="0070C0"/>
                </a:solidFill>
                <a:latin typeface="Sitka Small" pitchFamily="2" charset="0"/>
                <a:ea typeface="Segoe UI Symbol" pitchFamily="34" charset="0"/>
              </a:endParaRPr>
            </a:p>
            <a:p>
              <a:pPr algn="ctr" eaLnBrk="0" hangingPunct="0"/>
              <a:r>
                <a:rPr lang="ru-RU" sz="1600" b="1" dirty="0" smtClean="0">
                  <a:solidFill>
                    <a:srgbClr val="0070C0"/>
                  </a:solidFill>
                  <a:latin typeface="Sitka Small" pitchFamily="2" charset="0"/>
                  <a:ea typeface="Segoe UI Symbol" pitchFamily="34" charset="0"/>
                </a:rPr>
                <a:t>школа </a:t>
              </a:r>
            </a:p>
            <a:p>
              <a:pPr algn="ctr" eaLnBrk="0" hangingPunct="0"/>
              <a:r>
                <a:rPr lang="ru-RU" sz="1600" b="1" dirty="0" smtClean="0">
                  <a:solidFill>
                    <a:srgbClr val="0070C0"/>
                  </a:solidFill>
                  <a:latin typeface="Sitka Small" pitchFamily="2" charset="0"/>
                  <a:ea typeface="Segoe UI Symbol" pitchFamily="34" charset="0"/>
                </a:rPr>
                <a:t>№ 18</a:t>
              </a:r>
              <a:endParaRPr lang="en-US" sz="1600" b="1" dirty="0">
                <a:solidFill>
                  <a:srgbClr val="0070C0"/>
                </a:solidFill>
                <a:latin typeface="Sitka Small" pitchFamily="2" charset="0"/>
                <a:ea typeface="Segoe UI Symbol" pitchFamily="34" charset="0"/>
              </a:endParaRPr>
            </a:p>
          </p:txBody>
        </p:sp>
        <p:sp>
          <p:nvSpPr>
            <p:cNvPr id="93199" name="Text Box 15"/>
            <p:cNvSpPr txBox="1">
              <a:spLocks noChangeArrowheads="1"/>
            </p:cNvSpPr>
            <p:nvPr/>
          </p:nvSpPr>
          <p:spPr bwMode="gray">
            <a:xfrm>
              <a:off x="1893" y="1404"/>
              <a:ext cx="1444" cy="3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ru-RU" sz="2400" b="1" dirty="0" smtClean="0">
                  <a:solidFill>
                    <a:srgbClr val="FFFFFF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Bookman Old Style" pitchFamily="18" charset="0"/>
                  <a:ea typeface="SimSun" pitchFamily="2" charset="-122"/>
                  <a:cs typeface="Times New Roman" pitchFamily="18" charset="0"/>
                </a:rPr>
                <a:t>Призёр</a:t>
              </a:r>
              <a:endParaRPr lang="en-US" sz="2400" b="1" dirty="0"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  <a:ea typeface="SimSun" pitchFamily="2" charset="-122"/>
                <a:cs typeface="Times New Roman" pitchFamily="18" charset="0"/>
              </a:endParaRPr>
            </a:p>
          </p:txBody>
        </p:sp>
        <p:sp>
          <p:nvSpPr>
            <p:cNvPr id="93200" name="Text Box 16"/>
            <p:cNvSpPr txBox="1">
              <a:spLocks noChangeArrowheads="1"/>
            </p:cNvSpPr>
            <p:nvPr/>
          </p:nvSpPr>
          <p:spPr bwMode="gray">
            <a:xfrm>
              <a:off x="3095" y="2479"/>
              <a:ext cx="1216" cy="34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ru-RU" sz="1400" b="1" dirty="0" smtClean="0">
                  <a:solidFill>
                    <a:srgbClr val="FFFFFF"/>
                  </a:solidFill>
                  <a:latin typeface="Verdana" pitchFamily="34" charset="0"/>
                </a:rPr>
                <a:t>по </a:t>
              </a:r>
            </a:p>
            <a:p>
              <a:pPr algn="ctr" eaLnBrk="0" hangingPunct="0"/>
              <a:r>
                <a:rPr lang="ru-RU" sz="1400" b="1" dirty="0" smtClean="0">
                  <a:solidFill>
                    <a:srgbClr val="FFFFFF"/>
                  </a:solidFill>
                  <a:latin typeface="Verdana" pitchFamily="34" charset="0"/>
                </a:rPr>
                <a:t>биологии</a:t>
              </a:r>
              <a:endParaRPr lang="en-US" sz="1400" b="1" dirty="0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93201" name="Text Box 17"/>
            <p:cNvSpPr txBox="1">
              <a:spLocks noChangeArrowheads="1"/>
            </p:cNvSpPr>
            <p:nvPr/>
          </p:nvSpPr>
          <p:spPr bwMode="gray">
            <a:xfrm>
              <a:off x="1599" y="2853"/>
              <a:ext cx="1400" cy="4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ru-RU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САБИНИН</a:t>
              </a:r>
            </a:p>
            <a:p>
              <a:pPr algn="ctr" eaLnBrk="0" hangingPunct="0"/>
              <a:r>
                <a:rPr lang="ru-RU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СЕМЁН </a:t>
              </a:r>
              <a:endParaRPr lang="en-US" b="1" dirty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3204" name="Oval 20"/>
            <p:cNvSpPr>
              <a:spLocks noChangeArrowheads="1"/>
            </p:cNvSpPr>
            <p:nvPr/>
          </p:nvSpPr>
          <p:spPr bwMode="gray">
            <a:xfrm rot="-998297">
              <a:off x="1910" y="1989"/>
              <a:ext cx="1629" cy="687"/>
            </a:xfrm>
            <a:prstGeom prst="ellipse">
              <a:avLst/>
            </a:prstGeom>
            <a:solidFill>
              <a:srgbClr val="FFFFFF"/>
            </a:soli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4" name="AutoShape 16"/>
          <p:cNvSpPr>
            <a:spLocks noChangeArrowheads="1"/>
          </p:cNvSpPr>
          <p:nvPr/>
        </p:nvSpPr>
        <p:spPr bwMode="gray">
          <a:xfrm>
            <a:off x="323528" y="3645024"/>
            <a:ext cx="1224136" cy="432048"/>
          </a:xfrm>
          <a:prstGeom prst="can">
            <a:avLst>
              <a:gd name="adj" fmla="val 25000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5" name="Text Box 22"/>
          <p:cNvSpPr txBox="1">
            <a:spLocks noChangeArrowheads="1"/>
          </p:cNvSpPr>
          <p:nvPr/>
        </p:nvSpPr>
        <p:spPr bwMode="gray">
          <a:xfrm>
            <a:off x="353605" y="3717032"/>
            <a:ext cx="107112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1600" b="1" dirty="0" smtClean="0">
                <a:solidFill>
                  <a:srgbClr val="FFFF00"/>
                </a:solidFill>
                <a:latin typeface="Century Schoolbook" pitchFamily="18" charset="0"/>
              </a:rPr>
              <a:t>СШ № 1</a:t>
            </a:r>
            <a:endParaRPr lang="en-US" sz="16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26" name="AutoShape 16"/>
          <p:cNvSpPr>
            <a:spLocks noChangeArrowheads="1"/>
          </p:cNvSpPr>
          <p:nvPr/>
        </p:nvSpPr>
        <p:spPr bwMode="gray">
          <a:xfrm>
            <a:off x="313489" y="2348880"/>
            <a:ext cx="1224136" cy="432048"/>
          </a:xfrm>
          <a:prstGeom prst="can">
            <a:avLst>
              <a:gd name="adj" fmla="val 25000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7" name="Text Box 22"/>
          <p:cNvSpPr txBox="1">
            <a:spLocks noChangeArrowheads="1"/>
          </p:cNvSpPr>
          <p:nvPr/>
        </p:nvSpPr>
        <p:spPr bwMode="gray">
          <a:xfrm>
            <a:off x="284255" y="2420888"/>
            <a:ext cx="11897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1600" b="1" dirty="0" smtClean="0">
                <a:solidFill>
                  <a:srgbClr val="FFFF00"/>
                </a:solidFill>
                <a:latin typeface="Century Schoolbook" pitchFamily="18" charset="0"/>
              </a:rPr>
              <a:t>СШ № 30</a:t>
            </a:r>
            <a:endParaRPr lang="en-US" sz="16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28" name="AutoShape 16"/>
          <p:cNvSpPr>
            <a:spLocks noChangeArrowheads="1"/>
          </p:cNvSpPr>
          <p:nvPr/>
        </p:nvSpPr>
        <p:spPr bwMode="gray">
          <a:xfrm>
            <a:off x="323528" y="2780928"/>
            <a:ext cx="1224136" cy="432048"/>
          </a:xfrm>
          <a:prstGeom prst="can">
            <a:avLst>
              <a:gd name="adj" fmla="val 25000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9" name="Text Box 22"/>
          <p:cNvSpPr txBox="1">
            <a:spLocks noChangeArrowheads="1"/>
          </p:cNvSpPr>
          <p:nvPr/>
        </p:nvSpPr>
        <p:spPr bwMode="gray">
          <a:xfrm>
            <a:off x="294295" y="2852936"/>
            <a:ext cx="11897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1600" b="1" dirty="0" smtClean="0">
                <a:solidFill>
                  <a:srgbClr val="FFFF00"/>
                </a:solidFill>
                <a:latin typeface="Century Schoolbook" pitchFamily="18" charset="0"/>
              </a:rPr>
              <a:t>СШ № 35</a:t>
            </a:r>
            <a:endParaRPr lang="en-US" sz="16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30" name="AutoShape 16"/>
          <p:cNvSpPr>
            <a:spLocks noChangeArrowheads="1"/>
          </p:cNvSpPr>
          <p:nvPr/>
        </p:nvSpPr>
        <p:spPr bwMode="gray">
          <a:xfrm>
            <a:off x="323528" y="3212976"/>
            <a:ext cx="1224136" cy="432048"/>
          </a:xfrm>
          <a:prstGeom prst="can">
            <a:avLst>
              <a:gd name="adj" fmla="val 25000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" name="Text Box 22"/>
          <p:cNvSpPr txBox="1">
            <a:spLocks noChangeArrowheads="1"/>
          </p:cNvSpPr>
          <p:nvPr/>
        </p:nvSpPr>
        <p:spPr bwMode="gray">
          <a:xfrm>
            <a:off x="294295" y="3284984"/>
            <a:ext cx="11897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1600" b="1" dirty="0" smtClean="0">
                <a:solidFill>
                  <a:srgbClr val="FFFF00"/>
                </a:solidFill>
                <a:latin typeface="Century Schoolbook" pitchFamily="18" charset="0"/>
              </a:rPr>
              <a:t>СШ № 18</a:t>
            </a:r>
            <a:endParaRPr lang="en-US" sz="16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32" name="AutoShape 16"/>
          <p:cNvSpPr>
            <a:spLocks noChangeArrowheads="1"/>
          </p:cNvSpPr>
          <p:nvPr/>
        </p:nvSpPr>
        <p:spPr bwMode="gray">
          <a:xfrm>
            <a:off x="313489" y="4077072"/>
            <a:ext cx="1224136" cy="432048"/>
          </a:xfrm>
          <a:prstGeom prst="can">
            <a:avLst>
              <a:gd name="adj" fmla="val 25000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" name="Text Box 22"/>
          <p:cNvSpPr txBox="1">
            <a:spLocks noChangeArrowheads="1"/>
          </p:cNvSpPr>
          <p:nvPr/>
        </p:nvSpPr>
        <p:spPr bwMode="gray">
          <a:xfrm>
            <a:off x="284256" y="4149080"/>
            <a:ext cx="11897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1600" b="1" dirty="0" smtClean="0">
                <a:solidFill>
                  <a:srgbClr val="FFFF00"/>
                </a:solidFill>
                <a:latin typeface="Century Schoolbook" pitchFamily="18" charset="0"/>
              </a:rPr>
              <a:t>СШ № 24</a:t>
            </a:r>
            <a:endParaRPr lang="en-US" sz="16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34" name="AutoShape 16"/>
          <p:cNvSpPr>
            <a:spLocks noChangeArrowheads="1"/>
          </p:cNvSpPr>
          <p:nvPr/>
        </p:nvSpPr>
        <p:spPr bwMode="gray">
          <a:xfrm>
            <a:off x="313489" y="4509120"/>
            <a:ext cx="1224136" cy="432048"/>
          </a:xfrm>
          <a:prstGeom prst="can">
            <a:avLst>
              <a:gd name="adj" fmla="val 25000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5" name="Text Box 22"/>
          <p:cNvSpPr txBox="1">
            <a:spLocks noChangeArrowheads="1"/>
          </p:cNvSpPr>
          <p:nvPr/>
        </p:nvSpPr>
        <p:spPr bwMode="gray">
          <a:xfrm>
            <a:off x="223263" y="4581128"/>
            <a:ext cx="136768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Лицей № 1</a:t>
            </a:r>
            <a:endParaRPr lang="en-US" sz="16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sp>
        <p:nvSpPr>
          <p:cNvPr id="36" name="AutoShape 16"/>
          <p:cNvSpPr>
            <a:spLocks noChangeArrowheads="1"/>
          </p:cNvSpPr>
          <p:nvPr/>
        </p:nvSpPr>
        <p:spPr bwMode="gray">
          <a:xfrm>
            <a:off x="313489" y="4941168"/>
            <a:ext cx="1224136" cy="432048"/>
          </a:xfrm>
          <a:prstGeom prst="can">
            <a:avLst>
              <a:gd name="adj" fmla="val 25000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7" name="Text Box 22"/>
          <p:cNvSpPr txBox="1">
            <a:spLocks noChangeArrowheads="1"/>
          </p:cNvSpPr>
          <p:nvPr/>
        </p:nvSpPr>
        <p:spPr bwMode="gray">
          <a:xfrm>
            <a:off x="284255" y="5013176"/>
            <a:ext cx="11897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СШ № 11</a:t>
            </a:r>
            <a:endParaRPr lang="en-US" sz="16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sp>
        <p:nvSpPr>
          <p:cNvPr id="38" name="AutoShape 16"/>
          <p:cNvSpPr>
            <a:spLocks noChangeArrowheads="1"/>
          </p:cNvSpPr>
          <p:nvPr/>
        </p:nvSpPr>
        <p:spPr bwMode="gray">
          <a:xfrm>
            <a:off x="323528" y="5373216"/>
            <a:ext cx="1224136" cy="432048"/>
          </a:xfrm>
          <a:prstGeom prst="can">
            <a:avLst>
              <a:gd name="adj" fmla="val 25000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" name="Text Box 22"/>
          <p:cNvSpPr txBox="1">
            <a:spLocks noChangeArrowheads="1"/>
          </p:cNvSpPr>
          <p:nvPr/>
        </p:nvSpPr>
        <p:spPr bwMode="gray">
          <a:xfrm>
            <a:off x="294294" y="5445224"/>
            <a:ext cx="11897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СШ № 23</a:t>
            </a:r>
            <a:endParaRPr lang="en-US" sz="16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sp>
        <p:nvSpPr>
          <p:cNvPr id="40" name="AutoShape 16"/>
          <p:cNvSpPr>
            <a:spLocks noChangeArrowheads="1"/>
          </p:cNvSpPr>
          <p:nvPr/>
        </p:nvSpPr>
        <p:spPr bwMode="gray">
          <a:xfrm>
            <a:off x="323528" y="5805264"/>
            <a:ext cx="1224136" cy="432048"/>
          </a:xfrm>
          <a:prstGeom prst="can">
            <a:avLst>
              <a:gd name="adj" fmla="val 25000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" name="Text Box 22"/>
          <p:cNvSpPr txBox="1">
            <a:spLocks noChangeArrowheads="1"/>
          </p:cNvSpPr>
          <p:nvPr/>
        </p:nvSpPr>
        <p:spPr bwMode="gray">
          <a:xfrm>
            <a:off x="294295" y="5877272"/>
            <a:ext cx="11897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СШ № 32</a:t>
            </a:r>
            <a:endParaRPr lang="en-US" sz="16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sp>
        <p:nvSpPr>
          <p:cNvPr id="52" name="Выноска со стрелкой вправо 51"/>
          <p:cNvSpPr/>
          <p:nvPr/>
        </p:nvSpPr>
        <p:spPr>
          <a:xfrm rot="5400000">
            <a:off x="431540" y="728700"/>
            <a:ext cx="1152128" cy="1800200"/>
          </a:xfrm>
          <a:prstGeom prst="rightArrowCallout">
            <a:avLst>
              <a:gd name="adj1" fmla="val 14179"/>
              <a:gd name="adj2" fmla="val 12634"/>
              <a:gd name="adj3" fmla="val 25000"/>
              <a:gd name="adj4" fmla="val 64977"/>
            </a:avLst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Rectangle 22"/>
          <p:cNvSpPr txBox="1">
            <a:spLocks noChangeArrowheads="1"/>
          </p:cNvSpPr>
          <p:nvPr/>
        </p:nvSpPr>
        <p:spPr bwMode="black">
          <a:xfrm>
            <a:off x="467544" y="332656"/>
            <a:ext cx="82296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Book Antiqua" pitchFamily="18" charset="0"/>
                <a:ea typeface="+mj-ea"/>
                <a:cs typeface="+mj-cs"/>
              </a:rPr>
              <a:t>Всероссийская олимпиада школьников 2016/2017 учебный год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Book Antiqua" pitchFamily="18" charset="0"/>
              <a:ea typeface="+mj-ea"/>
              <a:cs typeface="+mj-cs"/>
            </a:endParaRPr>
          </a:p>
        </p:txBody>
      </p:sp>
      <p:sp>
        <p:nvSpPr>
          <p:cNvPr id="56" name="Text Box 22"/>
          <p:cNvSpPr txBox="1">
            <a:spLocks noChangeArrowheads="1"/>
          </p:cNvSpPr>
          <p:nvPr/>
        </p:nvSpPr>
        <p:spPr bwMode="gray">
          <a:xfrm>
            <a:off x="-36512" y="1124744"/>
            <a:ext cx="20882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1500" b="1" dirty="0" smtClean="0">
                <a:solidFill>
                  <a:srgbClr val="008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entury Schoolbook" pitchFamily="18" charset="0"/>
              </a:rPr>
              <a:t>Победителей РЭ  </a:t>
            </a:r>
          </a:p>
          <a:p>
            <a:pPr algn="ctr" eaLnBrk="0" hangingPunct="0"/>
            <a:r>
              <a:rPr lang="ru-RU" sz="1500" b="1" dirty="0" smtClean="0">
                <a:solidFill>
                  <a:srgbClr val="008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entury Schoolbook" pitchFamily="18" charset="0"/>
              </a:rPr>
              <a:t>подготовили:</a:t>
            </a:r>
            <a:endParaRPr lang="en-US" sz="1500" b="1" dirty="0">
              <a:solidFill>
                <a:srgbClr val="008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entury Schoolbook" pitchFamily="18" charset="0"/>
            </a:endParaRPr>
          </a:p>
        </p:txBody>
      </p:sp>
      <p:pic>
        <p:nvPicPr>
          <p:cNvPr id="57" name="Рисунок 8" descr="C:\Users\NACH_12\Downloads\Сабинин Семен.JPG"/>
          <p:cNvPicPr>
            <a:picLocks noChangeAspect="1" noChangeArrowheads="1"/>
          </p:cNvPicPr>
          <p:nvPr/>
        </p:nvPicPr>
        <p:blipFill>
          <a:blip r:embed="rId3" cstate="print"/>
          <a:srcRect l="24602" t="16554" r="26699" b="18605"/>
          <a:stretch>
            <a:fillRect/>
          </a:stretch>
        </p:blipFill>
        <p:spPr bwMode="auto">
          <a:xfrm rot="395371">
            <a:off x="6236650" y="1783027"/>
            <a:ext cx="1518723" cy="1489967"/>
          </a:xfrm>
          <a:prstGeom prst="ellipse">
            <a:avLst/>
          </a:prstGeom>
          <a:ln w="38100" cap="rnd">
            <a:solidFill>
              <a:srgbClr val="336600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53" lon="1821317" rev="513728"/>
            </a:camera>
            <a:lightRig rig="brightRoom" dir="t"/>
          </a:scene3d>
          <a:sp3d extrusionH="254000" contourW="19050" prstMaterial="powder">
            <a:bevelT w="82550" h="44450" prst="angle"/>
            <a:bevelB w="82550" h="44450" prst="angle"/>
            <a:contourClr>
              <a:srgbClr val="FFFFFF"/>
            </a:contourClr>
          </a:sp3d>
        </p:spPr>
      </p:pic>
      <p:graphicFrame>
        <p:nvGraphicFramePr>
          <p:cNvPr id="42" name="Диаграмма 41"/>
          <p:cNvGraphicFramePr/>
          <p:nvPr/>
        </p:nvGraphicFramePr>
        <p:xfrm>
          <a:off x="1619672" y="3573016"/>
          <a:ext cx="7848872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3" name="Text Box 22"/>
          <p:cNvSpPr txBox="1">
            <a:spLocks noChangeArrowheads="1"/>
          </p:cNvSpPr>
          <p:nvPr/>
        </p:nvSpPr>
        <p:spPr bwMode="gray">
          <a:xfrm>
            <a:off x="3203848" y="4221088"/>
            <a:ext cx="131478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16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entury Schoolbook" pitchFamily="18" charset="0"/>
              </a:rPr>
              <a:t>РЭ  </a:t>
            </a:r>
            <a:r>
              <a:rPr lang="ru-RU" sz="1600" b="1" dirty="0" err="1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entury Schoolbook" pitchFamily="18" charset="0"/>
              </a:rPr>
              <a:t>ВсОШ</a:t>
            </a:r>
            <a:endParaRPr lang="ru-RU" sz="1600" b="1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entury Schoolbook" pitchFamily="18" charset="0"/>
            </a:endParaRPr>
          </a:p>
        </p:txBody>
      </p:sp>
      <p:grpSp>
        <p:nvGrpSpPr>
          <p:cNvPr id="3" name="Group 7"/>
          <p:cNvGrpSpPr>
            <a:grpSpLocks/>
          </p:cNvGrpSpPr>
          <p:nvPr/>
        </p:nvGrpSpPr>
        <p:grpSpPr bwMode="auto">
          <a:xfrm rot="19830516">
            <a:off x="1789967" y="1806667"/>
            <a:ext cx="3403826" cy="1295181"/>
            <a:chOff x="624" y="1152"/>
            <a:chExt cx="4080" cy="720"/>
          </a:xfrm>
        </p:grpSpPr>
        <p:sp>
          <p:nvSpPr>
            <p:cNvPr id="77" name="Rectangle 8"/>
            <p:cNvSpPr>
              <a:spLocks noChangeArrowheads="1"/>
            </p:cNvSpPr>
            <p:nvPr/>
          </p:nvSpPr>
          <p:spPr bwMode="gray">
            <a:xfrm rot="3419336">
              <a:off x="624" y="1200"/>
              <a:ext cx="672" cy="672"/>
            </a:xfrm>
            <a:prstGeom prst="rect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tx1"/>
              </a:extrusion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grpSp>
          <p:nvGrpSpPr>
            <p:cNvPr id="4" name="Group 9"/>
            <p:cNvGrpSpPr>
              <a:grpSpLocks/>
            </p:cNvGrpSpPr>
            <p:nvPr/>
          </p:nvGrpSpPr>
          <p:grpSpPr bwMode="auto">
            <a:xfrm>
              <a:off x="1296" y="1296"/>
              <a:ext cx="624" cy="96"/>
              <a:chOff x="2003" y="3439"/>
              <a:chExt cx="468" cy="244"/>
            </a:xfrm>
          </p:grpSpPr>
          <p:sp>
            <p:nvSpPr>
              <p:cNvPr id="92" name="Oval 10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93" name="Rectangle 11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94" name="Oval 12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79" name="Rectangle 14"/>
            <p:cNvSpPr>
              <a:spLocks noChangeArrowheads="1"/>
            </p:cNvSpPr>
            <p:nvPr/>
          </p:nvSpPr>
          <p:spPr bwMode="gray">
            <a:xfrm rot="3419336">
              <a:off x="1776" y="1152"/>
              <a:ext cx="672" cy="672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grpSp>
          <p:nvGrpSpPr>
            <p:cNvPr id="5" name="Group 15"/>
            <p:cNvGrpSpPr>
              <a:grpSpLocks/>
            </p:cNvGrpSpPr>
            <p:nvPr/>
          </p:nvGrpSpPr>
          <p:grpSpPr bwMode="auto">
            <a:xfrm>
              <a:off x="2448" y="1296"/>
              <a:ext cx="624" cy="96"/>
              <a:chOff x="2003" y="3439"/>
              <a:chExt cx="468" cy="244"/>
            </a:xfrm>
          </p:grpSpPr>
          <p:sp>
            <p:nvSpPr>
              <p:cNvPr id="88" name="Oval 16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89" name="Rectangle 17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90" name="Oval 18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91" name="Oval 19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81" name="Rectangle 20"/>
            <p:cNvSpPr>
              <a:spLocks noChangeArrowheads="1"/>
            </p:cNvSpPr>
            <p:nvPr/>
          </p:nvSpPr>
          <p:spPr bwMode="gray">
            <a:xfrm rot="3419336">
              <a:off x="2880" y="1152"/>
              <a:ext cx="672" cy="672"/>
            </a:xfrm>
            <a:prstGeom prst="rect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tx1"/>
              </a:extrusion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grpSp>
          <p:nvGrpSpPr>
            <p:cNvPr id="6" name="Group 21"/>
            <p:cNvGrpSpPr>
              <a:grpSpLocks/>
            </p:cNvGrpSpPr>
            <p:nvPr/>
          </p:nvGrpSpPr>
          <p:grpSpPr bwMode="auto">
            <a:xfrm>
              <a:off x="3600" y="1296"/>
              <a:ext cx="816" cy="96"/>
              <a:chOff x="2003" y="3439"/>
              <a:chExt cx="468" cy="244"/>
            </a:xfrm>
          </p:grpSpPr>
          <p:sp>
            <p:nvSpPr>
              <p:cNvPr id="84" name="Oval 22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85" name="Rectangle 23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86" name="Oval 24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87" name="Oval 25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83" name="Rectangle 26"/>
            <p:cNvSpPr>
              <a:spLocks noChangeArrowheads="1"/>
            </p:cNvSpPr>
            <p:nvPr/>
          </p:nvSpPr>
          <p:spPr bwMode="gray">
            <a:xfrm rot="3419336">
              <a:off x="4032" y="1152"/>
              <a:ext cx="672" cy="672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</p:grpSp>
      <p:sp>
        <p:nvSpPr>
          <p:cNvPr id="117" name="Freeform 4"/>
          <p:cNvSpPr>
            <a:spLocks noEditPoints="1"/>
          </p:cNvSpPr>
          <p:nvPr/>
        </p:nvSpPr>
        <p:spPr bwMode="gray">
          <a:xfrm>
            <a:off x="2123728" y="4293096"/>
            <a:ext cx="1048544" cy="1074440"/>
          </a:xfrm>
          <a:custGeom>
            <a:avLst/>
            <a:gdLst/>
            <a:ahLst/>
            <a:cxnLst>
              <a:cxn ang="0">
                <a:pos x="1092" y="50"/>
              </a:cxn>
              <a:cxn ang="0">
                <a:pos x="822" y="168"/>
              </a:cxn>
              <a:cxn ang="0">
                <a:pos x="594" y="300"/>
              </a:cxn>
              <a:cxn ang="0">
                <a:pos x="406" y="446"/>
              </a:cxn>
              <a:cxn ang="0">
                <a:pos x="254" y="604"/>
              </a:cxn>
              <a:cxn ang="0">
                <a:pos x="140" y="772"/>
              </a:cxn>
              <a:cxn ang="0">
                <a:pos x="60" y="944"/>
              </a:cxn>
              <a:cxn ang="0">
                <a:pos x="14" y="1122"/>
              </a:cxn>
              <a:cxn ang="0">
                <a:pos x="0" y="1300"/>
              </a:cxn>
              <a:cxn ang="0">
                <a:pos x="18" y="1476"/>
              </a:cxn>
              <a:cxn ang="0">
                <a:pos x="64" y="1650"/>
              </a:cxn>
              <a:cxn ang="0">
                <a:pos x="138" y="1818"/>
              </a:cxn>
              <a:cxn ang="0">
                <a:pos x="238" y="1978"/>
              </a:cxn>
              <a:cxn ang="0">
                <a:pos x="364" y="2126"/>
              </a:cxn>
              <a:cxn ang="0">
                <a:pos x="512" y="2262"/>
              </a:cxn>
              <a:cxn ang="0">
                <a:pos x="684" y="2382"/>
              </a:cxn>
              <a:cxn ang="0">
                <a:pos x="874" y="2484"/>
              </a:cxn>
              <a:cxn ang="0">
                <a:pos x="1086" y="2564"/>
              </a:cxn>
              <a:cxn ang="0">
                <a:pos x="1314" y="2622"/>
              </a:cxn>
              <a:cxn ang="0">
                <a:pos x="1558" y="2654"/>
              </a:cxn>
              <a:cxn ang="0">
                <a:pos x="1818" y="2658"/>
              </a:cxn>
              <a:cxn ang="0">
                <a:pos x="2090" y="2632"/>
              </a:cxn>
              <a:cxn ang="0">
                <a:pos x="2374" y="2574"/>
              </a:cxn>
              <a:cxn ang="0">
                <a:pos x="2544" y="2912"/>
              </a:cxn>
              <a:cxn ang="0">
                <a:pos x="1868" y="1552"/>
              </a:cxn>
              <a:cxn ang="0">
                <a:pos x="1956" y="1914"/>
              </a:cxn>
              <a:cxn ang="0">
                <a:pos x="1788" y="1936"/>
              </a:cxn>
              <a:cxn ang="0">
                <a:pos x="1616" y="1934"/>
              </a:cxn>
              <a:cxn ang="0">
                <a:pos x="1442" y="1912"/>
              </a:cxn>
              <a:cxn ang="0">
                <a:pos x="1272" y="1872"/>
              </a:cxn>
              <a:cxn ang="0">
                <a:pos x="1108" y="1812"/>
              </a:cxn>
              <a:cxn ang="0">
                <a:pos x="952" y="1736"/>
              </a:cxn>
              <a:cxn ang="0">
                <a:pos x="810" y="1646"/>
              </a:cxn>
              <a:cxn ang="0">
                <a:pos x="684" y="1542"/>
              </a:cxn>
              <a:cxn ang="0">
                <a:pos x="578" y="1428"/>
              </a:cxn>
              <a:cxn ang="0">
                <a:pos x="494" y="1304"/>
              </a:cxn>
              <a:cxn ang="0">
                <a:pos x="438" y="1170"/>
              </a:cxn>
              <a:cxn ang="0">
                <a:pos x="410" y="1032"/>
              </a:cxn>
              <a:cxn ang="0">
                <a:pos x="416" y="888"/>
              </a:cxn>
              <a:cxn ang="0">
                <a:pos x="460" y="742"/>
              </a:cxn>
              <a:cxn ang="0">
                <a:pos x="544" y="592"/>
              </a:cxn>
              <a:cxn ang="0">
                <a:pos x="670" y="444"/>
              </a:cxn>
              <a:cxn ang="0">
                <a:pos x="844" y="298"/>
              </a:cxn>
              <a:cxn ang="0">
                <a:pos x="1070" y="154"/>
              </a:cxn>
              <a:cxn ang="0">
                <a:pos x="1348" y="16"/>
              </a:cxn>
              <a:cxn ang="0">
                <a:pos x="1244" y="0"/>
              </a:cxn>
              <a:cxn ang="0">
                <a:pos x="2820" y="1934"/>
              </a:cxn>
              <a:cxn ang="0">
                <a:pos x="2820" y="1934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accent1"/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  <a:effectLst>
            <a:outerShdw dist="206741" dir="8249373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18" name="Text Box 15"/>
          <p:cNvSpPr txBox="1">
            <a:spLocks noChangeArrowheads="1"/>
          </p:cNvSpPr>
          <p:nvPr/>
        </p:nvSpPr>
        <p:spPr bwMode="gray">
          <a:xfrm>
            <a:off x="1760509" y="2924944"/>
            <a:ext cx="995786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1600" b="1" dirty="0" smtClean="0"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  <a:ea typeface="SimSun" pitchFamily="2" charset="-122"/>
                <a:cs typeface="Times New Roman" pitchFamily="18" charset="0"/>
              </a:rPr>
              <a:t>21762</a:t>
            </a:r>
          </a:p>
          <a:p>
            <a:pPr algn="ctr" eaLnBrk="0" hangingPunct="0"/>
            <a:r>
              <a:rPr lang="ru-RU" sz="1600" b="1" dirty="0" smtClean="0"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  <a:ea typeface="SimSun" pitchFamily="2" charset="-122"/>
                <a:cs typeface="Times New Roman" pitchFamily="18" charset="0"/>
              </a:rPr>
              <a:t>      ШЭ</a:t>
            </a:r>
            <a:endParaRPr lang="en-US" sz="1600" b="1" dirty="0">
              <a:solidFill>
                <a:srgbClr val="FFFFFF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Bookman Old Style" pitchFamily="18" charset="0"/>
              <a:ea typeface="SimSun" pitchFamily="2" charset="-122"/>
              <a:cs typeface="Times New Roman" pitchFamily="18" charset="0"/>
            </a:endParaRPr>
          </a:p>
        </p:txBody>
      </p:sp>
      <p:sp>
        <p:nvSpPr>
          <p:cNvPr id="119" name="Text Box 15"/>
          <p:cNvSpPr txBox="1">
            <a:spLocks noChangeArrowheads="1"/>
          </p:cNvSpPr>
          <p:nvPr/>
        </p:nvSpPr>
        <p:spPr bwMode="gray">
          <a:xfrm>
            <a:off x="2577417" y="2412177"/>
            <a:ext cx="95250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1600" b="1" dirty="0" smtClean="0"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  <a:ea typeface="SimSun" pitchFamily="2" charset="-122"/>
                <a:cs typeface="Times New Roman" pitchFamily="18" charset="0"/>
              </a:rPr>
              <a:t>2522</a:t>
            </a:r>
          </a:p>
          <a:p>
            <a:pPr algn="ctr" eaLnBrk="0" hangingPunct="0"/>
            <a:r>
              <a:rPr lang="ru-RU" sz="1600" b="1" dirty="0" smtClean="0"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  <a:ea typeface="SimSun" pitchFamily="2" charset="-122"/>
                <a:cs typeface="Times New Roman" pitchFamily="18" charset="0"/>
              </a:rPr>
              <a:t>      МЭ</a:t>
            </a:r>
            <a:endParaRPr lang="en-US" sz="1600" b="1" dirty="0">
              <a:solidFill>
                <a:srgbClr val="FFFFFF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Bookman Old Style" pitchFamily="18" charset="0"/>
              <a:ea typeface="SimSun" pitchFamily="2" charset="-122"/>
              <a:cs typeface="Times New Roman" pitchFamily="18" charset="0"/>
            </a:endParaRPr>
          </a:p>
        </p:txBody>
      </p:sp>
      <p:sp>
        <p:nvSpPr>
          <p:cNvPr id="120" name="Text Box 15"/>
          <p:cNvSpPr txBox="1">
            <a:spLocks noChangeArrowheads="1"/>
          </p:cNvSpPr>
          <p:nvPr/>
        </p:nvSpPr>
        <p:spPr bwMode="gray">
          <a:xfrm>
            <a:off x="3469565" y="1916832"/>
            <a:ext cx="89639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1600" b="1" dirty="0" smtClean="0"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  <a:ea typeface="SimSun" pitchFamily="2" charset="-122"/>
                <a:cs typeface="Times New Roman" pitchFamily="18" charset="0"/>
              </a:rPr>
              <a:t>189</a:t>
            </a:r>
          </a:p>
          <a:p>
            <a:pPr algn="ctr" eaLnBrk="0" hangingPunct="0"/>
            <a:r>
              <a:rPr lang="ru-RU" sz="1600" b="1" dirty="0" smtClean="0"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  <a:ea typeface="SimSun" pitchFamily="2" charset="-122"/>
                <a:cs typeface="Times New Roman" pitchFamily="18" charset="0"/>
              </a:rPr>
              <a:t>      РЭ</a:t>
            </a:r>
            <a:endParaRPr lang="en-US" sz="1600" b="1" dirty="0">
              <a:solidFill>
                <a:srgbClr val="FFFFFF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Bookman Old Style" pitchFamily="18" charset="0"/>
              <a:ea typeface="SimSun" pitchFamily="2" charset="-122"/>
              <a:cs typeface="Times New Roman" pitchFamily="18" charset="0"/>
            </a:endParaRPr>
          </a:p>
        </p:txBody>
      </p:sp>
      <p:sp>
        <p:nvSpPr>
          <p:cNvPr id="121" name="Text Box 15"/>
          <p:cNvSpPr txBox="1">
            <a:spLocks noChangeArrowheads="1"/>
          </p:cNvSpPr>
          <p:nvPr/>
        </p:nvSpPr>
        <p:spPr bwMode="gray">
          <a:xfrm>
            <a:off x="4283968" y="1484784"/>
            <a:ext cx="9012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1600" b="1" dirty="0" smtClean="0">
                <a:solidFill>
                  <a:srgbClr val="FFFF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  <a:ea typeface="SimSun" pitchFamily="2" charset="-122"/>
                <a:cs typeface="Times New Roman" pitchFamily="18" charset="0"/>
              </a:rPr>
              <a:t>6</a:t>
            </a:r>
          </a:p>
          <a:p>
            <a:pPr algn="ctr" eaLnBrk="0" hangingPunct="0"/>
            <a:r>
              <a:rPr lang="ru-RU" sz="1600" b="1" dirty="0" smtClean="0">
                <a:solidFill>
                  <a:srgbClr val="FFFF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  <a:ea typeface="SimSun" pitchFamily="2" charset="-122"/>
                <a:cs typeface="Times New Roman" pitchFamily="18" charset="0"/>
              </a:rPr>
              <a:t>      ЗЭ</a:t>
            </a:r>
            <a:endParaRPr lang="en-US" sz="1600" b="1" dirty="0">
              <a:solidFill>
                <a:srgbClr val="FFFF0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Bookman Old Style" pitchFamily="18" charset="0"/>
              <a:ea typeface="SimSun" pitchFamily="2" charset="-122"/>
              <a:cs typeface="Times New Roman" pitchFamily="18" charset="0"/>
            </a:endParaRPr>
          </a:p>
        </p:txBody>
      </p:sp>
      <p:sp>
        <p:nvSpPr>
          <p:cNvPr id="122" name="Freeform 4"/>
          <p:cNvSpPr>
            <a:spLocks noEditPoints="1"/>
          </p:cNvSpPr>
          <p:nvPr/>
        </p:nvSpPr>
        <p:spPr bwMode="gray">
          <a:xfrm rot="6028435">
            <a:off x="2079015" y="1416745"/>
            <a:ext cx="1048544" cy="1074440"/>
          </a:xfrm>
          <a:custGeom>
            <a:avLst/>
            <a:gdLst/>
            <a:ahLst/>
            <a:cxnLst>
              <a:cxn ang="0">
                <a:pos x="1092" y="50"/>
              </a:cxn>
              <a:cxn ang="0">
                <a:pos x="822" y="168"/>
              </a:cxn>
              <a:cxn ang="0">
                <a:pos x="594" y="300"/>
              </a:cxn>
              <a:cxn ang="0">
                <a:pos x="406" y="446"/>
              </a:cxn>
              <a:cxn ang="0">
                <a:pos x="254" y="604"/>
              </a:cxn>
              <a:cxn ang="0">
                <a:pos x="140" y="772"/>
              </a:cxn>
              <a:cxn ang="0">
                <a:pos x="60" y="944"/>
              </a:cxn>
              <a:cxn ang="0">
                <a:pos x="14" y="1122"/>
              </a:cxn>
              <a:cxn ang="0">
                <a:pos x="0" y="1300"/>
              </a:cxn>
              <a:cxn ang="0">
                <a:pos x="18" y="1476"/>
              </a:cxn>
              <a:cxn ang="0">
                <a:pos x="64" y="1650"/>
              </a:cxn>
              <a:cxn ang="0">
                <a:pos x="138" y="1818"/>
              </a:cxn>
              <a:cxn ang="0">
                <a:pos x="238" y="1978"/>
              </a:cxn>
              <a:cxn ang="0">
                <a:pos x="364" y="2126"/>
              </a:cxn>
              <a:cxn ang="0">
                <a:pos x="512" y="2262"/>
              </a:cxn>
              <a:cxn ang="0">
                <a:pos x="684" y="2382"/>
              </a:cxn>
              <a:cxn ang="0">
                <a:pos x="874" y="2484"/>
              </a:cxn>
              <a:cxn ang="0">
                <a:pos x="1086" y="2564"/>
              </a:cxn>
              <a:cxn ang="0">
                <a:pos x="1314" y="2622"/>
              </a:cxn>
              <a:cxn ang="0">
                <a:pos x="1558" y="2654"/>
              </a:cxn>
              <a:cxn ang="0">
                <a:pos x="1818" y="2658"/>
              </a:cxn>
              <a:cxn ang="0">
                <a:pos x="2090" y="2632"/>
              </a:cxn>
              <a:cxn ang="0">
                <a:pos x="2374" y="2574"/>
              </a:cxn>
              <a:cxn ang="0">
                <a:pos x="2544" y="2912"/>
              </a:cxn>
              <a:cxn ang="0">
                <a:pos x="1868" y="1552"/>
              </a:cxn>
              <a:cxn ang="0">
                <a:pos x="1956" y="1914"/>
              </a:cxn>
              <a:cxn ang="0">
                <a:pos x="1788" y="1936"/>
              </a:cxn>
              <a:cxn ang="0">
                <a:pos x="1616" y="1934"/>
              </a:cxn>
              <a:cxn ang="0">
                <a:pos x="1442" y="1912"/>
              </a:cxn>
              <a:cxn ang="0">
                <a:pos x="1272" y="1872"/>
              </a:cxn>
              <a:cxn ang="0">
                <a:pos x="1108" y="1812"/>
              </a:cxn>
              <a:cxn ang="0">
                <a:pos x="952" y="1736"/>
              </a:cxn>
              <a:cxn ang="0">
                <a:pos x="810" y="1646"/>
              </a:cxn>
              <a:cxn ang="0">
                <a:pos x="684" y="1542"/>
              </a:cxn>
              <a:cxn ang="0">
                <a:pos x="578" y="1428"/>
              </a:cxn>
              <a:cxn ang="0">
                <a:pos x="494" y="1304"/>
              </a:cxn>
              <a:cxn ang="0">
                <a:pos x="438" y="1170"/>
              </a:cxn>
              <a:cxn ang="0">
                <a:pos x="410" y="1032"/>
              </a:cxn>
              <a:cxn ang="0">
                <a:pos x="416" y="888"/>
              </a:cxn>
              <a:cxn ang="0">
                <a:pos x="460" y="742"/>
              </a:cxn>
              <a:cxn ang="0">
                <a:pos x="544" y="592"/>
              </a:cxn>
              <a:cxn ang="0">
                <a:pos x="670" y="444"/>
              </a:cxn>
              <a:cxn ang="0">
                <a:pos x="844" y="298"/>
              </a:cxn>
              <a:cxn ang="0">
                <a:pos x="1070" y="154"/>
              </a:cxn>
              <a:cxn ang="0">
                <a:pos x="1348" y="16"/>
              </a:cxn>
              <a:cxn ang="0">
                <a:pos x="1244" y="0"/>
              </a:cxn>
              <a:cxn ang="0">
                <a:pos x="2820" y="1934"/>
              </a:cxn>
              <a:cxn ang="0">
                <a:pos x="2820" y="1934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accent1"/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  <a:effectLst>
            <a:outerShdw dist="206741" dir="8249373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16" name="Text Box 22"/>
          <p:cNvSpPr txBox="1">
            <a:spLocks noChangeArrowheads="1"/>
          </p:cNvSpPr>
          <p:nvPr/>
        </p:nvSpPr>
        <p:spPr bwMode="gray">
          <a:xfrm>
            <a:off x="2483768" y="1052736"/>
            <a:ext cx="161166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ru-RU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entury Schoolbook" pitchFamily="18" charset="0"/>
              </a:rPr>
              <a:t>Количество </a:t>
            </a:r>
          </a:p>
          <a:p>
            <a:pPr algn="ctr" eaLnBrk="0" hangingPunct="0"/>
            <a:r>
              <a:rPr lang="ru-RU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entury Schoolbook" pitchFamily="18" charset="0"/>
              </a:rPr>
              <a:t>участников </a:t>
            </a:r>
          </a:p>
        </p:txBody>
      </p:sp>
      <p:sp>
        <p:nvSpPr>
          <p:cNvPr id="123" name="Text Box 15"/>
          <p:cNvSpPr txBox="1">
            <a:spLocks noChangeArrowheads="1"/>
          </p:cNvSpPr>
          <p:nvPr/>
        </p:nvSpPr>
        <p:spPr bwMode="gray">
          <a:xfrm>
            <a:off x="7656579" y="1700808"/>
            <a:ext cx="1124027" cy="7386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1400" b="1" dirty="0" smtClean="0">
                <a:solidFill>
                  <a:schemeClr val="tx1">
                    <a:lumMod val="7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  <a:ea typeface="SimSun" pitchFamily="2" charset="-122"/>
                <a:cs typeface="Times New Roman" pitchFamily="18" charset="0"/>
              </a:rPr>
              <a:t>Заключи-</a:t>
            </a:r>
          </a:p>
          <a:p>
            <a:pPr algn="ctr" eaLnBrk="0" hangingPunct="0"/>
            <a:r>
              <a:rPr lang="ru-RU" sz="1400" b="1" dirty="0" smtClean="0">
                <a:solidFill>
                  <a:schemeClr val="tx1">
                    <a:lumMod val="7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  <a:ea typeface="SimSun" pitchFamily="2" charset="-122"/>
                <a:cs typeface="Times New Roman" pitchFamily="18" charset="0"/>
              </a:rPr>
              <a:t>тельного </a:t>
            </a:r>
          </a:p>
          <a:p>
            <a:pPr algn="ctr" eaLnBrk="0" hangingPunct="0"/>
            <a:r>
              <a:rPr lang="ru-RU" sz="1400" b="1" dirty="0" smtClean="0">
                <a:solidFill>
                  <a:schemeClr val="tx1">
                    <a:lumMod val="7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  <a:ea typeface="SimSun" pitchFamily="2" charset="-122"/>
                <a:cs typeface="Times New Roman" pitchFamily="18" charset="0"/>
              </a:rPr>
              <a:t>этапа</a:t>
            </a:r>
            <a:endParaRPr lang="en-US" sz="1400" b="1" dirty="0">
              <a:solidFill>
                <a:schemeClr val="tx1">
                  <a:lumMod val="75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Bookman Old Style" pitchFamily="18" charset="0"/>
              <a:ea typeface="SimSun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032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63272" cy="648072"/>
          </a:xfrm>
        </p:spPr>
        <p:txBody>
          <a:bodyPr/>
          <a:lstStyle/>
          <a:p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и участие в конкурсах, олимпиадах, соревнованиях</a:t>
            </a: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72608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«Языковая карусель» – м/о учителей иностранного языка и м/о учителей русского языка и литературы.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«Юный химик» – Павлова Е.А., учитель химии.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«Математический марафон» - м/о учителей математики.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региональных интеллектуальных состязаний ВГАПО для учеников начальной школы (математика, русский язык, литературное чтение, окружающий мир, английский язык), для учащихся 5-11 классов (математика, русский язык, литература, иностранный язык, история, химия, биология).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учащихся нашей школы в конкурсах: «Математическая регата», «Живое слово», открытая олимпиада ВГПУ по иностранным языкам, «Президентские игры», «Президентские состязания», «Зимний фестиваль ГТО», Кубок «Дворовый футбол», «Кожаный мяч»,  турнир по шахматам, «Содружество гуманитарных дисциплин», игра «Созвездие», «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УМКа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«Надежда энергетики», «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Роботландия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«Химия и Жизнь», «ЭМУ-Специалист», «Английский Бульдог», «Русский медвежонок», «Кенгуру», «Кенгуру выпускникам», Всероссийский экологический диктант, Тотальный диктант, конкурс «О, русская земля –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земля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героев», «Цветочная мозаика»,  «Аленький цветочек», «Бабушкин сундучок», «Творчество. Фантазия. Мастерство», олимпиада по психологии.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9349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Выводы и рекомендации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28592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Признать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педагогического коллектива по подготовке учащихся к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участию во всероссийской олимпиаде школьников удовлетворительной. Отметить работу руководителей ШМО по проведению школьного этапа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ВсОШ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Выразить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благодарность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Носковой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Н.В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Павловой О.В.,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Варганкиной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Т.В., Смагиной Н.Н.,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Сагитову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Р.М., Павловой Е.А., за подготовку победителей и призеров муниципального, регионального и заключительного этапов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ВсОШ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Отметить работу педагогов ШМО учителей математики, иностранного языка, русского языка и литературы, Павловой Е.А. по подготовке и проведению городских конкурсов.</a:t>
            </a:r>
          </a:p>
          <a:p>
            <a:pPr algn="just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Прослеживается положительная динамика увеличения  количества участников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конкурсов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олимпиад, соревнований.  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Учителям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продолжить работу по выявлению одаренных,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талантливых учащихся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подготовке к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участию в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конкурсах, конференциях, фестивалях, соревнованиях.</a:t>
            </a:r>
          </a:p>
          <a:p>
            <a:pPr algn="just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54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88640"/>
            <a:ext cx="8892480" cy="576064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Book Antiqua" pitchFamily="18" charset="0"/>
              </a:rPr>
              <a:t>Приоритеты  на 2017/2018 учебный год (из доклада 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  <a:latin typeface="Book Antiqua" pitchFamily="18" charset="0"/>
              </a:rPr>
              <a:t>Резникова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Book Antiqua" pitchFamily="18" charset="0"/>
              </a:rPr>
              <a:t> А.Н.)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5768" y="1412776"/>
            <a:ext cx="69140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Реализация ФГОС дошкольного и общего образования;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2134597"/>
            <a:ext cx="8784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Обновление содержания общего образования на основе концепций</a:t>
            </a:r>
          </a:p>
          <a:p>
            <a:pPr lvl="0"/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  учебных предметов и предметных областей;</a:t>
            </a:r>
            <a:endParaRPr lang="ru-RU" sz="1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2780928"/>
            <a:ext cx="83529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Выявление и поддержка одарённых детей;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7504" y="3140968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Реализация дополнительных общеобразовательных </a:t>
            </a:r>
          </a:p>
          <a:p>
            <a:pPr lvl="0"/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  программ технической и естественнонаучной </a:t>
            </a:r>
          </a:p>
          <a:p>
            <a:pPr lvl="0"/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  направленности с применением современных технологий </a:t>
            </a:r>
          </a:p>
          <a:p>
            <a:pPr lvl="0"/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  и  специализированного оборудования;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7504" y="4797152"/>
            <a:ext cx="87129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Физическое воспитание и формирование культуры здоровья;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07504" y="4221088"/>
            <a:ext cx="86409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Патриотическое воспитание и формирование российской</a:t>
            </a:r>
          </a:p>
          <a:p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  идентичности;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07504" y="5733256"/>
            <a:ext cx="87129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Повышение престижа педагогических профессий;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13861" y="1772816"/>
            <a:ext cx="79448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Создание условий для инклюзивного образования детей с ОВЗ;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07504" y="6114782"/>
            <a:ext cx="892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Повышение конкурентоспособности образовательных учреждений.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07504" y="5148481"/>
            <a:ext cx="83529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Повышение качества психолого-педагогического</a:t>
            </a:r>
          </a:p>
          <a:p>
            <a:pPr lvl="0"/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  сопровождения, создание школьных служб медиации;</a:t>
            </a:r>
          </a:p>
        </p:txBody>
      </p:sp>
    </p:spTree>
    <p:extLst>
      <p:ext uri="{BB962C8B-B14F-4D97-AF65-F5344CB8AC3E}">
        <p14:creationId xmlns="" xmlns:p14="http://schemas.microsoft.com/office/powerpoint/2010/main" val="716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835</TotalTime>
  <Words>2931</Words>
  <Application>Microsoft Office PowerPoint</Application>
  <PresentationFormat>Экран (4:3)</PresentationFormat>
  <Paragraphs>660</Paragraphs>
  <Slides>35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Исполнительная</vt:lpstr>
      <vt:lpstr>ЕГЭ 2017</vt:lpstr>
      <vt:lpstr>Выбор предметов</vt:lpstr>
      <vt:lpstr>Результаты ЕГЭ (за 3 года, в сравнении с показателями по России, области и городу)</vt:lpstr>
      <vt:lpstr>Слайд 4</vt:lpstr>
      <vt:lpstr>Слайд 5</vt:lpstr>
      <vt:lpstr>Сравнение лучших баллов (за 4 года)</vt:lpstr>
      <vt:lpstr>Сравнение лучших баллов</vt:lpstr>
      <vt:lpstr>Не преодолели минимальный порог</vt:lpstr>
      <vt:lpstr>Результативность (за три года) </vt:lpstr>
      <vt:lpstr>Аттестаты о среднем общем образовании с отличием</vt:lpstr>
      <vt:lpstr>Качество освоения образовательных программ среднего общего образования</vt:lpstr>
      <vt:lpstr>Трудоустройство выпускников</vt:lpstr>
      <vt:lpstr>Лучшие результаты ЕГЭ</vt:lpstr>
      <vt:lpstr>Направления итогового сочинения  в 2017 году</vt:lpstr>
      <vt:lpstr>Расписание итогового сочинения  в 2017 году</vt:lpstr>
      <vt:lpstr>Проект расписания ЕГЭ 2018</vt:lpstr>
      <vt:lpstr>Изменения ЕГЭ в 2018 году (возможные, о которых говорят в Минобрнауке и Рособрнадзоре)</vt:lpstr>
      <vt:lpstr>Изменения в КИМ по литературе</vt:lpstr>
      <vt:lpstr>ЕГЭ по иностранному языку</vt:lpstr>
      <vt:lpstr>Изменения по другим предметам</vt:lpstr>
      <vt:lpstr>ФИПИ - http://www.fipi.ru/</vt:lpstr>
      <vt:lpstr>Результаты ЕГЭ и медаль «За особые успехи в учении»</vt:lpstr>
      <vt:lpstr>Слайд 23</vt:lpstr>
      <vt:lpstr>Выводы и рекомендации</vt:lpstr>
      <vt:lpstr>Диагностические работы для учителей</vt:lpstr>
      <vt:lpstr>Слайд 26</vt:lpstr>
      <vt:lpstr>Слайд 27</vt:lpstr>
      <vt:lpstr>Профессиональная задача</vt:lpstr>
      <vt:lpstr>Работа с одаренными детьми</vt:lpstr>
      <vt:lpstr>Всероссийская олимпиада школьников – МЭ ВсОШ</vt:lpstr>
      <vt:lpstr>Победители и призеры регионального и заключительного этапов в 2016/2017 учебном году</vt:lpstr>
      <vt:lpstr>Слайд 32</vt:lpstr>
      <vt:lpstr>Организация и участие в конкурсах, олимпиадах, соревнованиях</vt:lpstr>
      <vt:lpstr>Выводы и рекомендации</vt:lpstr>
      <vt:lpstr>Приоритеты  на 2017/2018 учебный год (из доклада Резникова А.Н.)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ЕГЭ 2017</dc:title>
  <dc:creator>NACH_12</dc:creator>
  <cp:lastModifiedBy>Geaoraphia</cp:lastModifiedBy>
  <cp:revision>85</cp:revision>
  <dcterms:created xsi:type="dcterms:W3CDTF">2017-08-23T07:44:23Z</dcterms:created>
  <dcterms:modified xsi:type="dcterms:W3CDTF">2017-09-18T10:47:38Z</dcterms:modified>
</cp:coreProperties>
</file>