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  <p:sldMasterId id="2147483678" r:id="rId3"/>
  </p:sldMasterIdLst>
  <p:notesMasterIdLst>
    <p:notesMasterId r:id="rId49"/>
  </p:notesMasterIdLst>
  <p:sldIdLst>
    <p:sldId id="303" r:id="rId4"/>
    <p:sldId id="296" r:id="rId5"/>
    <p:sldId id="374" r:id="rId6"/>
    <p:sldId id="372" r:id="rId7"/>
    <p:sldId id="375" r:id="rId8"/>
    <p:sldId id="376" r:id="rId9"/>
    <p:sldId id="379" r:id="rId10"/>
    <p:sldId id="377" r:id="rId11"/>
    <p:sldId id="385" r:id="rId12"/>
    <p:sldId id="388" r:id="rId13"/>
    <p:sldId id="387" r:id="rId14"/>
    <p:sldId id="389" r:id="rId15"/>
    <p:sldId id="302" r:id="rId16"/>
    <p:sldId id="386" r:id="rId17"/>
    <p:sldId id="307" r:id="rId18"/>
    <p:sldId id="390" r:id="rId19"/>
    <p:sldId id="286" r:id="rId20"/>
    <p:sldId id="373" r:id="rId21"/>
    <p:sldId id="279" r:id="rId22"/>
    <p:sldId id="287" r:id="rId23"/>
    <p:sldId id="293" r:id="rId24"/>
    <p:sldId id="288" r:id="rId25"/>
    <p:sldId id="289" r:id="rId26"/>
    <p:sldId id="290" r:id="rId27"/>
    <p:sldId id="292" r:id="rId28"/>
    <p:sldId id="298" r:id="rId29"/>
    <p:sldId id="378" r:id="rId30"/>
    <p:sldId id="313" r:id="rId31"/>
    <p:sldId id="314" r:id="rId32"/>
    <p:sldId id="316" r:id="rId33"/>
    <p:sldId id="317" r:id="rId34"/>
    <p:sldId id="321" r:id="rId35"/>
    <p:sldId id="325" r:id="rId36"/>
    <p:sldId id="315" r:id="rId37"/>
    <p:sldId id="306" r:id="rId38"/>
    <p:sldId id="310" r:id="rId39"/>
    <p:sldId id="345" r:id="rId40"/>
    <p:sldId id="346" r:id="rId41"/>
    <p:sldId id="356" r:id="rId42"/>
    <p:sldId id="357" r:id="rId43"/>
    <p:sldId id="370" r:id="rId44"/>
    <p:sldId id="368" r:id="rId45"/>
    <p:sldId id="358" r:id="rId46"/>
    <p:sldId id="360" r:id="rId47"/>
    <p:sldId id="361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620" autoAdjust="0"/>
  </p:normalViewPr>
  <p:slideViewPr>
    <p:cSldViewPr>
      <p:cViewPr>
        <p:scale>
          <a:sx n="48" d="100"/>
          <a:sy n="48" d="100"/>
        </p:scale>
        <p:origin x="-2574" y="-8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22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44831-0F27-4332-BDFA-ADDBF6AA4BFE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7172A-7BFD-4C7D-98E4-AD72B920DD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723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08131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486D87A-CAA9-4EE4-B55D-CDF7354630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18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DE54A-5CB7-4084-97B2-1889BB2CE2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18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CA306668-EB0C-416F-9ED9-0235E238F5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734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0732D-C149-4BEE-91E3-409F1D69FD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949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2C8EF-1E15-4814-9A9A-C52D38F1CD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719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2573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197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257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957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247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A1D25-5566-4CEF-A310-45DF789E7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573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A4DB8DE-EE15-453A-8E8B-C402E1E69909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1E8CCE2-E98A-400F-8596-A61D7F2D59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B1F1B6A-5396-4806-94FB-D3D70EFB1FAB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C209061-EEE9-4796-B02E-8F3534698F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1A9EC5-9883-4823-9F25-9A5078070924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9DCAA7E-1B46-47E9-B3A2-8386410CB2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7E23C1D-81E4-4822-BA01-0F33F46C8C70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EB3B0F-8619-459B-B00E-B0F7C2CC67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3789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5175B35-2E87-4F92-99AF-27830EFBA5E7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22CC607-CD50-4192-9AEA-924147541F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3F73249-6E52-4701-9BBE-DDA93F44A87F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943FF5C-350A-464D-B520-E9A82F8579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2CBB6CE-9ABE-4F3E-9737-4AE0B23559AB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BB07847-29C3-43C2-8ABA-580B2AA811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FB4969A-6F07-425C-8256-E440DFA45555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5CFF80-771E-4A4B-B1C8-554BB03737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F485E40-B0F0-4B19-8BF9-77F61789182B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DCCF69A-647C-4B1B-8828-E3CA4AF880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D392B64-EDB1-4DED-B31E-ED0D1455AEFB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B3EB642-63C7-4AF5-9575-B563444A71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BA35E06-2BF9-4E07-A70F-D9B69780467E}" type="datetimeFigureOut">
              <a:rPr lang="ru-RU" smtClean="0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CFBF90-56BE-4A7E-BB86-06E692D42E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378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728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F8F8F8"/>
              </a:solidFill>
            </a:endParaRPr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7488AEB-FFB2-4970-9236-2B0899331D10}" type="slidenum">
              <a:rPr lang="en-US">
                <a:solidFill>
                  <a:srgbClr val="F8F8F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9227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D1956-539B-42A5-8BEE-64E142F52B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40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6462EBF-C4C1-4642-B0F4-363B8AA190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149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BAC0C1A-5F10-48EA-8395-4E226CD8F8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34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D4440B9-47DB-48A6-AE7F-D72ECE891A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952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42777-02BE-49EA-B907-C9E387324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21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692150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1028" name="Рисунок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58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8100"/>
            <a:ext cx="91440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fontAlgn="base">
        <a:spcBef>
          <a:spcPct val="20000"/>
        </a:spcBef>
        <a:spcAft>
          <a:spcPct val="0"/>
        </a:spcAft>
        <a:buFont typeface="Arial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buFont typeface="Arial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Arial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28E30FC-2140-4CC0-B1E0-60F888C0083E}" type="slidenum">
              <a:rPr lang="en-US">
                <a:latin typeface="Arial" charset="0"/>
              </a:rPr>
              <a:pPr>
                <a:defRPr/>
              </a:pPr>
              <a:t>‹#›</a:t>
            </a:fld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05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969696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808080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54AB02A5-4FE5-49D9-9E24-09F23B90C450}" type="datetimeFigureOut">
              <a:rPr lang="en-US" smtClean="0"/>
              <a:t>3/29/2017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eaLnBrk="1" latinLnBrk="0" hangingPunct="1"/>
            <a:fld id="{6294C92D-0306-4E69-9CD3-20855E849650}" type="slidenum">
              <a:rPr kumimoji="0" lang="en-US" smtClean="0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91953" y="1700808"/>
            <a:ext cx="7848600" cy="159801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Некоторые вопросы формирования картографических умений учащихся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810367"/>
            <a:ext cx="2376264" cy="174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226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6345" y="292006"/>
            <a:ext cx="8136904" cy="39035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/>
              <a:t>5 / 6 класс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/>
              <a:t>Тема «Политическая карта мира»</a:t>
            </a:r>
          </a:p>
          <a:p>
            <a:pPr>
              <a:lnSpc>
                <a:spcPct val="150000"/>
              </a:lnSpc>
            </a:pPr>
            <a:r>
              <a:rPr lang="ru-RU" sz="2800" dirty="0"/>
              <a:t>Задания: Тема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/>
              <a:t>В современном мире  площадь самых больших государств  близка к 10 млн. км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. Назовите самые большие государства мира.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07096" y="4337112"/>
            <a:ext cx="8136904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2. Расскажите, как проведены границы государств  в Европе и в Северной Африке.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96345" y="5488429"/>
            <a:ext cx="8122299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3. Расскажите</a:t>
            </a:r>
            <a:r>
              <a:rPr lang="ru-RU" sz="2800" dirty="0"/>
              <a:t>, как проведены границы </a:t>
            </a:r>
            <a:r>
              <a:rPr lang="ru-RU" sz="2800" dirty="0" smtClean="0"/>
              <a:t>США в Северной Америке.</a:t>
            </a:r>
            <a:endParaRPr lang="ru-RU" sz="2800" dirty="0"/>
          </a:p>
        </p:txBody>
      </p:sp>
      <p:sp>
        <p:nvSpPr>
          <p:cNvPr id="6" name="Облако 5"/>
          <p:cNvSpPr/>
          <p:nvPr/>
        </p:nvSpPr>
        <p:spPr>
          <a:xfrm>
            <a:off x="4247456" y="367192"/>
            <a:ext cx="4896544" cy="195175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Зачем эти задачи?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03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1743" y="308319"/>
            <a:ext cx="8229600" cy="720626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Основы формирования картографических умений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5088" y="1039088"/>
            <a:ext cx="8208912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</a:rPr>
              <a:t>Найти объект – определить ГДЕ – объяснить ПОЧЕМУ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2999" y="2132856"/>
            <a:ext cx="8208912" cy="18158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Что значит </a:t>
            </a:r>
            <a:r>
              <a:rPr lang="ru-RU" sz="2800" b="1" dirty="0" smtClean="0"/>
              <a:t>определить «</a:t>
            </a:r>
            <a:r>
              <a:rPr lang="ru-RU" sz="2800" b="1" i="1" dirty="0"/>
              <a:t>Г</a:t>
            </a:r>
            <a:r>
              <a:rPr lang="ru-RU" sz="2800" b="1" i="1" dirty="0" smtClean="0"/>
              <a:t>де</a:t>
            </a:r>
            <a:r>
              <a:rPr lang="ru-RU" sz="2800" b="1" dirty="0" smtClean="0"/>
              <a:t>?» </a:t>
            </a:r>
            <a:r>
              <a:rPr lang="ru-RU" sz="2800" dirty="0" smtClean="0"/>
              <a:t>для 5-ка, начинающего изучать географию?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Увидеть объект – цвет, форма, название и опознать его.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48916" y="4022775"/>
            <a:ext cx="8202995" cy="2246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/>
              <a:t>Что значит </a:t>
            </a:r>
            <a:r>
              <a:rPr lang="ru-RU" sz="2800" dirty="0" smtClean="0"/>
              <a:t>объяснить </a:t>
            </a:r>
            <a:r>
              <a:rPr lang="ru-RU" sz="2800" b="1" dirty="0" smtClean="0"/>
              <a:t>«</a:t>
            </a:r>
            <a:r>
              <a:rPr lang="ru-RU" sz="2800" b="1" i="1" dirty="0" smtClean="0"/>
              <a:t>Почему</a:t>
            </a:r>
            <a:r>
              <a:rPr lang="ru-RU" sz="2800" b="1" dirty="0" smtClean="0"/>
              <a:t>?» </a:t>
            </a:r>
            <a:r>
              <a:rPr lang="ru-RU" sz="2800" dirty="0" smtClean="0"/>
              <a:t>для 5-ка: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собственно </a:t>
            </a:r>
            <a:r>
              <a:rPr lang="ru-RU" sz="2800" b="1" dirty="0" smtClean="0"/>
              <a:t>объяснить способ определения</a:t>
            </a:r>
            <a:r>
              <a:rPr lang="ru-RU" sz="2800" dirty="0" smtClean="0"/>
              <a:t>, например: 1) … с севера на юг, потому что протягивается вдоль меридиана</a:t>
            </a:r>
          </a:p>
          <a:p>
            <a:r>
              <a:rPr lang="ru-RU" sz="2800" dirty="0" smtClean="0"/>
              <a:t>      2) … 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4017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14604"/>
            <a:ext cx="8229600" cy="720626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Основы формирования картографических умений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5088" y="1064385"/>
            <a:ext cx="8208912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</a:rPr>
              <a:t>Найти объект – определить ГДЕ – объяснить ПОЧЕМУ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34479" y="2018492"/>
            <a:ext cx="8208912" cy="18158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Что значит </a:t>
            </a:r>
            <a:r>
              <a:rPr lang="ru-RU" sz="2800" b="1" dirty="0" smtClean="0"/>
              <a:t>определить «</a:t>
            </a:r>
            <a:r>
              <a:rPr lang="ru-RU" sz="2800" b="1" i="1" dirty="0"/>
              <a:t>Г</a:t>
            </a:r>
            <a:r>
              <a:rPr lang="ru-RU" sz="2800" b="1" i="1" dirty="0" smtClean="0"/>
              <a:t>де</a:t>
            </a:r>
            <a:r>
              <a:rPr lang="ru-RU" sz="2800" b="1" dirty="0" smtClean="0"/>
              <a:t>?»</a:t>
            </a:r>
          </a:p>
          <a:p>
            <a:pPr algn="just"/>
            <a:r>
              <a:rPr lang="ru-RU" sz="2800" b="1" dirty="0" smtClean="0"/>
              <a:t>следующий этап: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800" dirty="0" smtClean="0"/>
              <a:t>относительно сторон горизонта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  относительно других объектов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11355" y="4123725"/>
            <a:ext cx="8202995" cy="2246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/>
              <a:t>Что значит </a:t>
            </a:r>
            <a:r>
              <a:rPr lang="ru-RU" sz="2800" dirty="0" smtClean="0"/>
              <a:t>объяснить </a:t>
            </a:r>
            <a:r>
              <a:rPr lang="ru-RU" sz="2800" b="1" dirty="0" smtClean="0"/>
              <a:t>«</a:t>
            </a:r>
            <a:r>
              <a:rPr lang="ru-RU" sz="2800" b="1" i="1" dirty="0" smtClean="0"/>
              <a:t>Почему</a:t>
            </a:r>
            <a:r>
              <a:rPr lang="ru-RU" sz="2800" b="1" dirty="0" smtClean="0"/>
              <a:t>?»</a:t>
            </a:r>
            <a:r>
              <a:rPr lang="ru-RU" sz="2800" dirty="0" smtClean="0"/>
              <a:t>: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i="1" dirty="0" smtClean="0"/>
              <a:t>способ определения</a:t>
            </a:r>
            <a:r>
              <a:rPr lang="ru-RU" sz="2800" dirty="0" smtClean="0"/>
              <a:t>,  -- уже не объясняется (свернутость действия!)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Задача: встроить в систему новых знаний – каких?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57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1440160"/>
          </a:xfrm>
        </p:spPr>
        <p:txBody>
          <a:bodyPr>
            <a:noAutofit/>
          </a:bodyPr>
          <a:lstStyle/>
          <a:p>
            <a:r>
              <a:rPr lang="ru-RU" sz="3200" b="1" spc="0" dirty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универсальное учебное действие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969976"/>
            <a:ext cx="5760640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  <a:latin typeface="Calibri"/>
              </a:rPr>
              <a:t>Назовите, относительно каких ориентиров вы можете определить географического положение </a:t>
            </a:r>
            <a:r>
              <a:rPr lang="ru-RU" sz="3200" dirty="0" smtClean="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Анд.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… 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… .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1760387" cy="471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5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116632"/>
            <a:ext cx="8229600" cy="720626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Основы формирования картографических умений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1295" y="1044506"/>
            <a:ext cx="8208912" cy="19389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prstClr val="black"/>
                </a:solidFill>
              </a:rPr>
              <a:t>Найти объект – определить ГДЕ  и что </a:t>
            </a:r>
            <a:r>
              <a:rPr lang="ru-RU" sz="4000" i="1" dirty="0" smtClean="0">
                <a:solidFill>
                  <a:prstClr val="black"/>
                </a:solidFill>
              </a:rPr>
              <a:t>на новой карте</a:t>
            </a:r>
            <a:r>
              <a:rPr lang="ru-RU" sz="4000" dirty="0" smtClean="0">
                <a:solidFill>
                  <a:prstClr val="black"/>
                </a:solidFill>
              </a:rPr>
              <a:t>– объяснить ПОЧЕМУ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5460" y="3212976"/>
            <a:ext cx="8044747" cy="18158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Что значит </a:t>
            </a:r>
            <a:r>
              <a:rPr lang="ru-RU" sz="2800" b="1" dirty="0" smtClean="0"/>
              <a:t>определить </a:t>
            </a:r>
            <a:r>
              <a:rPr lang="ru-RU" sz="2800" b="1" i="1" dirty="0" smtClean="0"/>
              <a:t>что</a:t>
            </a:r>
            <a:r>
              <a:rPr lang="ru-RU" sz="2800" b="1" dirty="0" smtClean="0"/>
              <a:t> и </a:t>
            </a:r>
            <a:r>
              <a:rPr lang="ru-RU" sz="2800" b="1" i="1" dirty="0" smtClean="0"/>
              <a:t>где </a:t>
            </a:r>
            <a:r>
              <a:rPr lang="ru-RU" sz="2800" dirty="0" smtClean="0"/>
              <a:t>по новым картам -- тематическим</a:t>
            </a:r>
            <a:r>
              <a:rPr lang="ru-RU" sz="2800" b="1" dirty="0" smtClean="0"/>
              <a:t>: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Чтобы ответить на вопрос снова необходимо объяснение способа действий.</a:t>
            </a:r>
          </a:p>
        </p:txBody>
      </p:sp>
    </p:spTree>
    <p:extLst>
      <p:ext uri="{BB962C8B-B14F-4D97-AF65-F5344CB8AC3E}">
        <p14:creationId xmlns:p14="http://schemas.microsoft.com/office/powerpoint/2010/main" val="44526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АПКиППРО\Кафедра. Т.В. Болотина\Июль. 2016. Курсы по географии\7. scrn_big_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95536" y="476672"/>
            <a:ext cx="8208912" cy="553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11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395536" y="872209"/>
            <a:ext cx="6552728" cy="28803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Какими картографическими умениями овладевает / должен овладеть 5 /  6-классник?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2050831"/>
            <a:ext cx="3312368" cy="1077218"/>
          </a:xfrm>
          <a:prstGeom prst="rect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НАБОР ОТДЕЛЬНОСТЕЙ</a:t>
            </a:r>
            <a:endParaRPr lang="ru-RU" sz="3200" dirty="0"/>
          </a:p>
        </p:txBody>
      </p:sp>
      <p:sp>
        <p:nvSpPr>
          <p:cNvPr id="6" name="Облако 5"/>
          <p:cNvSpPr/>
          <p:nvPr/>
        </p:nvSpPr>
        <p:spPr>
          <a:xfrm>
            <a:off x="1403648" y="3752529"/>
            <a:ext cx="7056784" cy="190871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Какие умения необходимы 7-класснику для успешного обучения?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09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26772" y="1772816"/>
            <a:ext cx="65527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универсальное учебное действие  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1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197" y="620688"/>
            <a:ext cx="8229600" cy="93665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универсальное учебное действие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791477"/>
            <a:ext cx="79125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prstClr val="black"/>
                </a:solidFill>
              </a:rPr>
              <a:t>Помогите пожалуйста, как мне пройти до поликлиники?</a:t>
            </a:r>
          </a:p>
          <a:p>
            <a:r>
              <a:rPr lang="ru-RU" sz="2800" dirty="0" smtClean="0">
                <a:solidFill>
                  <a:prstClr val="black"/>
                </a:solidFill>
              </a:rPr>
              <a:t>- Идите … .</a:t>
            </a:r>
            <a:endParaRPr lang="ru-RU" sz="2800" dirty="0">
              <a:solidFill>
                <a:prstClr val="black"/>
              </a:solidFill>
            </a:endParaRPr>
          </a:p>
          <a:p>
            <a:endParaRPr lang="ru-RU" sz="1400" dirty="0">
              <a:solidFill>
                <a:prstClr val="black"/>
              </a:solidFill>
            </a:endParaRPr>
          </a:p>
          <a:p>
            <a:r>
              <a:rPr lang="ru-RU" sz="2800" dirty="0" smtClean="0">
                <a:solidFill>
                  <a:prstClr val="black"/>
                </a:solidFill>
              </a:rPr>
              <a:t>- Идешь  … .</a:t>
            </a:r>
            <a:endParaRPr lang="ru-RU" sz="2800" dirty="0">
              <a:solidFill>
                <a:prstClr val="black"/>
              </a:solidFill>
            </a:endParaRPr>
          </a:p>
          <a:p>
            <a:endParaRPr lang="ru-RU" sz="1400" dirty="0">
              <a:solidFill>
                <a:prstClr val="black"/>
              </a:solidFill>
            </a:endParaRPr>
          </a:p>
          <a:p>
            <a:r>
              <a:rPr lang="ru-RU" sz="2800" dirty="0" smtClean="0">
                <a:solidFill>
                  <a:prstClr val="black"/>
                </a:solidFill>
              </a:rPr>
              <a:t>-  Идите … .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85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326030"/>
              </p:ext>
            </p:extLst>
          </p:nvPr>
        </p:nvGraphicFramePr>
        <p:xfrm>
          <a:off x="998171" y="332656"/>
          <a:ext cx="8136904" cy="409679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4392488"/>
                <a:gridCol w="3744416"/>
              </a:tblGrid>
              <a:tr h="78400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Образовательная задача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Планируемый результат: </a:t>
                      </a:r>
                      <a:r>
                        <a:rPr lang="ru-RU" sz="2400" i="1" dirty="0" smtClean="0"/>
                        <a:t>для чего определять</a:t>
                      </a:r>
                      <a:r>
                        <a:rPr lang="ru-RU" sz="2400" dirty="0" smtClean="0"/>
                        <a:t>?</a:t>
                      </a:r>
                      <a:endParaRPr lang="ru-RU" sz="2400" dirty="0"/>
                    </a:p>
                  </a:txBody>
                  <a:tcPr/>
                </a:tc>
              </a:tr>
              <a:tr h="14808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Научить определять географическое положение гор / равнин / морей по плану (готовому, из учебника!).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Чтобы умели… по программе.</a:t>
                      </a:r>
                      <a:endParaRPr lang="ru-RU" sz="2400" dirty="0"/>
                    </a:p>
                  </a:txBody>
                  <a:tcPr/>
                </a:tc>
              </a:tr>
              <a:tr h="17193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Научить определять географическое положение </a:t>
                      </a:r>
                      <a:r>
                        <a:rPr lang="ru-RU" sz="2400" b="1" i="1" dirty="0" smtClean="0"/>
                        <a:t>объекта</a:t>
                      </a:r>
                      <a:r>
                        <a:rPr lang="ru-RU" sz="2400" dirty="0" smtClean="0"/>
                        <a:t> </a:t>
                      </a:r>
                      <a:r>
                        <a:rPr lang="ru-RU" sz="2400" i="1" dirty="0" smtClean="0"/>
                        <a:t>по самостоятельно выбранным ориентирам</a:t>
                      </a:r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Чтобы умели определить ГП для решения другой образовательной / </a:t>
                      </a:r>
                      <a:r>
                        <a:rPr lang="ru-RU" sz="2400" b="1" i="1" dirty="0" smtClean="0"/>
                        <a:t>практической (!!!) </a:t>
                      </a:r>
                      <a:r>
                        <a:rPr lang="ru-RU" sz="2400" dirty="0" smtClean="0"/>
                        <a:t>задачи.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671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44826" y="620688"/>
            <a:ext cx="8229600" cy="93665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Основы формирования картографических умений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09326" y="1387210"/>
            <a:ext cx="7912564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prstClr val="black"/>
                </a:solidFill>
              </a:rPr>
              <a:t>Найти объект – определить ГДЕ – объяснить ПОЧЕМУ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09326" y="3382879"/>
            <a:ext cx="79125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Эти умений можно рассматривать на разных уровнях: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5-классник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6-классник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...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Выпускник основной школы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Выпускник старшей школы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7717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848872" cy="93665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800" spc="0" dirty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универсальное учебное действие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93911" y="1556792"/>
            <a:ext cx="794299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 algn="just" eaLnBrk="0" hangingPunct="0"/>
            <a:r>
              <a:rPr lang="ru-RU" sz="2800" dirty="0">
                <a:solidFill>
                  <a:prstClr val="black"/>
                </a:solidFill>
                <a:latin typeface="+mn-lt"/>
                <a:ea typeface="Calibri" pitchFamily="34" charset="0"/>
                <a:cs typeface="Times New Roman" pitchFamily="18" charset="0"/>
              </a:rPr>
              <a:t>Для того, чтобы определить географическое положение, следует указать, в какой части б</a:t>
            </a:r>
            <a:r>
              <a:rPr lang="ru-RU" sz="2800" b="1" i="1" dirty="0">
                <a:solidFill>
                  <a:prstClr val="black"/>
                </a:solidFill>
                <a:latin typeface="+mn-lt"/>
                <a:ea typeface="Calibri" pitchFamily="34" charset="0"/>
                <a:cs typeface="Times New Roman" pitchFamily="18" charset="0"/>
              </a:rPr>
              <a:t>о</a:t>
            </a:r>
            <a:r>
              <a:rPr lang="ru-RU" sz="2800" dirty="0">
                <a:solidFill>
                  <a:prstClr val="black"/>
                </a:solidFill>
                <a:latin typeface="+mn-lt"/>
                <a:ea typeface="Calibri" pitchFamily="34" charset="0"/>
                <a:cs typeface="Times New Roman" pitchFamily="18" charset="0"/>
              </a:rPr>
              <a:t>льшего объекта находится тот, </a:t>
            </a:r>
            <a:r>
              <a:rPr lang="ru-RU" sz="2800" dirty="0" smtClean="0">
                <a:solidFill>
                  <a:prstClr val="black"/>
                </a:solidFill>
                <a:latin typeface="+mn-lt"/>
                <a:ea typeface="Calibri" pitchFamily="34" charset="0"/>
                <a:cs typeface="Times New Roman" pitchFamily="18" charset="0"/>
              </a:rPr>
              <a:t>чьё </a:t>
            </a:r>
            <a:r>
              <a:rPr lang="ru-RU" sz="2800" dirty="0">
                <a:solidFill>
                  <a:prstClr val="black"/>
                </a:solidFill>
                <a:latin typeface="+mn-lt"/>
                <a:ea typeface="Calibri" pitchFamily="34" charset="0"/>
                <a:cs typeface="Times New Roman" pitchFamily="18" charset="0"/>
              </a:rPr>
              <a:t>местоположение вы определяете.</a:t>
            </a:r>
          </a:p>
          <a:p>
            <a:endParaRPr lang="ru-RU" sz="1400" dirty="0">
              <a:latin typeface="+mn-lt"/>
            </a:endParaRPr>
          </a:p>
          <a:p>
            <a:pPr algn="r"/>
            <a:r>
              <a:rPr lang="ru-RU" sz="2800" b="1" dirty="0">
                <a:latin typeface="+mn-lt"/>
              </a:rPr>
              <a:t>Уральские горы находятся: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>
                <a:latin typeface="+mn-lt"/>
              </a:rPr>
              <a:t>     </a:t>
            </a:r>
            <a:r>
              <a:rPr lang="ru-RU" sz="2800" dirty="0" smtClean="0">
                <a:latin typeface="+mn-lt"/>
              </a:rPr>
              <a:t>на </a:t>
            </a:r>
            <a:r>
              <a:rPr lang="ru-RU" sz="2800" dirty="0">
                <a:latin typeface="+mn-lt"/>
              </a:rPr>
              <a:t>западе Евразии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n-lt"/>
              </a:rPr>
              <a:t>на </a:t>
            </a:r>
            <a:r>
              <a:rPr lang="ru-RU" sz="2800" dirty="0">
                <a:latin typeface="+mn-lt"/>
              </a:rPr>
              <a:t>востоке Евразии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n-lt"/>
              </a:rPr>
              <a:t>на </a:t>
            </a:r>
            <a:r>
              <a:rPr lang="ru-RU" sz="2800" dirty="0">
                <a:latin typeface="+mn-lt"/>
              </a:rPr>
              <a:t>севере Евразии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n-lt"/>
              </a:rPr>
              <a:t>в </a:t>
            </a:r>
            <a:r>
              <a:rPr lang="ru-RU" sz="2800" dirty="0">
                <a:latin typeface="+mn-lt"/>
              </a:rPr>
              <a:t>центральной части Евразии</a:t>
            </a:r>
          </a:p>
        </p:txBody>
      </p:sp>
    </p:spTree>
    <p:extLst>
      <p:ext uri="{BB962C8B-B14F-4D97-AF65-F5344CB8AC3E}">
        <p14:creationId xmlns:p14="http://schemas.microsoft.com/office/powerpoint/2010/main" val="299277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84988" y="260648"/>
            <a:ext cx="7798263" cy="93665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универсальное учебное действие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484784"/>
            <a:ext cx="794299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Любой объект занимает определенное положение в пространстве или имеет свое </a:t>
            </a:r>
            <a:r>
              <a:rPr lang="ru-RU" sz="2800" b="1" dirty="0"/>
              <a:t>индивидуальное географическое положение</a:t>
            </a:r>
            <a:r>
              <a:rPr lang="ru-RU" sz="2800" dirty="0"/>
              <a:t>. </a:t>
            </a:r>
          </a:p>
          <a:p>
            <a:endParaRPr lang="ru-RU" sz="1400" dirty="0" smtClean="0"/>
          </a:p>
          <a:p>
            <a:pPr algn="just"/>
            <a:r>
              <a:rPr lang="ru-RU" sz="2800" dirty="0" smtClean="0"/>
              <a:t>Всякий </a:t>
            </a:r>
            <a:r>
              <a:rPr lang="ru-RU" sz="2800" dirty="0"/>
              <a:t>географический объект находится в пределах какого-то б</a:t>
            </a:r>
            <a:r>
              <a:rPr lang="ru-RU" sz="2800" b="1" i="1" dirty="0"/>
              <a:t>о</a:t>
            </a:r>
            <a:r>
              <a:rPr lang="ru-RU" sz="2800" dirty="0"/>
              <a:t>льшего по площади объекта, </a:t>
            </a:r>
            <a:r>
              <a:rPr lang="ru-RU" sz="2800" dirty="0" smtClean="0"/>
              <a:t>например: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горы </a:t>
            </a:r>
            <a:r>
              <a:rPr lang="ru-RU" sz="2800" dirty="0"/>
              <a:t>или равнины находятся на материке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море </a:t>
            </a:r>
            <a:r>
              <a:rPr lang="ru-RU" sz="2800" dirty="0"/>
              <a:t>– в океане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город </a:t>
            </a:r>
            <a:r>
              <a:rPr lang="ru-RU" sz="2800" dirty="0"/>
              <a:t>– в государстве.</a:t>
            </a:r>
          </a:p>
        </p:txBody>
      </p:sp>
    </p:spTree>
    <p:extLst>
      <p:ext uri="{BB962C8B-B14F-4D97-AF65-F5344CB8AC3E}">
        <p14:creationId xmlns:p14="http://schemas.microsoft.com/office/powerpoint/2010/main" val="231308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33872" y="260648"/>
            <a:ext cx="7978080" cy="93665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800" spc="0" dirty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универсальное учебное действие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01010" y="1556792"/>
            <a:ext cx="794299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Можно уточнить географическое положение объекта в системе географических координат. </a:t>
            </a:r>
          </a:p>
          <a:p>
            <a:endParaRPr lang="ru-RU" sz="1400" dirty="0">
              <a:latin typeface="+mn-lt"/>
            </a:endParaRPr>
          </a:p>
          <a:p>
            <a:pPr algn="r"/>
            <a:r>
              <a:rPr lang="ru-RU" sz="2800" b="1" dirty="0">
                <a:latin typeface="+mn-lt"/>
              </a:rPr>
              <a:t>Уральские горы находятся: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n-lt"/>
              </a:rPr>
              <a:t>протягиваются </a:t>
            </a:r>
            <a:r>
              <a:rPr lang="ru-RU" sz="2800" dirty="0">
                <a:latin typeface="+mn-lt"/>
              </a:rPr>
              <a:t>примерно вдоль 60-го      меридиана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n-lt"/>
              </a:rPr>
              <a:t>находятся </a:t>
            </a:r>
            <a:r>
              <a:rPr lang="ru-RU" sz="2800" dirty="0">
                <a:latin typeface="+mn-lt"/>
              </a:rPr>
              <a:t>между 50</a:t>
            </a:r>
            <a:r>
              <a:rPr lang="ru-RU" sz="2800" baseline="30000" dirty="0">
                <a:latin typeface="+mn-lt"/>
              </a:rPr>
              <a:t>0</a:t>
            </a:r>
            <a:r>
              <a:rPr lang="ru-RU" sz="2800" dirty="0">
                <a:latin typeface="+mn-lt"/>
              </a:rPr>
              <a:t> и 70</a:t>
            </a:r>
            <a:r>
              <a:rPr lang="ru-RU" sz="2800" baseline="30000" dirty="0">
                <a:latin typeface="+mn-lt"/>
              </a:rPr>
              <a:t>0</a:t>
            </a:r>
            <a:r>
              <a:rPr lang="ru-RU" sz="2800" dirty="0">
                <a:latin typeface="+mn-lt"/>
              </a:rPr>
              <a:t> с. ш.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n-lt"/>
              </a:rPr>
              <a:t>пересекаются </a:t>
            </a:r>
            <a:r>
              <a:rPr lang="ru-RU" sz="2800" dirty="0">
                <a:latin typeface="+mn-lt"/>
              </a:rPr>
              <a:t>Северным полярным кругом</a:t>
            </a:r>
          </a:p>
        </p:txBody>
      </p:sp>
    </p:spTree>
    <p:extLst>
      <p:ext uri="{BB962C8B-B14F-4D97-AF65-F5344CB8AC3E}">
        <p14:creationId xmlns:p14="http://schemas.microsoft.com/office/powerpoint/2010/main" val="42710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65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800" spc="0" dirty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универсальное учебное действие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556792"/>
            <a:ext cx="815901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ГП показывает</a:t>
            </a:r>
            <a:r>
              <a:rPr lang="ru-RU" sz="2800" dirty="0"/>
              <a:t>, где находится объект по отношению к другим </a:t>
            </a:r>
            <a:r>
              <a:rPr lang="ru-RU" sz="2800" i="1" dirty="0" smtClean="0"/>
              <a:t>природным</a:t>
            </a:r>
            <a:r>
              <a:rPr lang="ru-RU" sz="2800" dirty="0" smtClean="0"/>
              <a:t> объектам, например: рельефу, рекам, озерам, побережью </a:t>
            </a:r>
            <a:r>
              <a:rPr lang="ru-RU" sz="2800" dirty="0"/>
              <a:t>моря или океана.</a:t>
            </a:r>
          </a:p>
          <a:p>
            <a:endParaRPr lang="ru-RU" sz="1400" dirty="0">
              <a:latin typeface="+mn-lt"/>
            </a:endParaRPr>
          </a:p>
          <a:p>
            <a:pPr algn="r"/>
            <a:r>
              <a:rPr lang="ru-RU" sz="2800" b="1" dirty="0">
                <a:latin typeface="+mn-lt"/>
              </a:rPr>
              <a:t>Уральские горы находятся: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/>
              <a:t>находятся к югу от побережья Северного Ледовитого океана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/>
              <a:t>восточнее </a:t>
            </a:r>
            <a:r>
              <a:rPr lang="ru-RU" sz="2800" dirty="0"/>
              <a:t>Восточно-Европейской равнины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/>
              <a:t>западнее </a:t>
            </a:r>
            <a:r>
              <a:rPr lang="ru-RU" sz="2800" dirty="0"/>
              <a:t>Западно-Сибирской равнины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/>
              <a:t>за пределами Альпийско-Гималайского </a:t>
            </a:r>
            <a:r>
              <a:rPr lang="ru-RU" sz="2800" dirty="0"/>
              <a:t>горного пояса Евразии</a:t>
            </a:r>
          </a:p>
        </p:txBody>
      </p:sp>
    </p:spTree>
    <p:extLst>
      <p:ext uri="{BB962C8B-B14F-4D97-AF65-F5344CB8AC3E}">
        <p14:creationId xmlns:p14="http://schemas.microsoft.com/office/powerpoint/2010/main" val="69780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65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универсальное учебное действие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12776"/>
            <a:ext cx="835292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+mn-lt"/>
              </a:rPr>
              <a:t>ГП показывает</a:t>
            </a:r>
            <a:r>
              <a:rPr lang="ru-RU" sz="2800" dirty="0">
                <a:latin typeface="+mn-lt"/>
              </a:rPr>
              <a:t>, где находится объект по отношению к другим </a:t>
            </a:r>
            <a:r>
              <a:rPr lang="ru-RU" sz="2800" i="1" dirty="0" smtClean="0">
                <a:latin typeface="+mn-lt"/>
              </a:rPr>
              <a:t>социальным</a:t>
            </a:r>
            <a:r>
              <a:rPr lang="ru-RU" sz="2800" dirty="0" smtClean="0">
                <a:latin typeface="+mn-lt"/>
              </a:rPr>
              <a:t> объектам, например: </a:t>
            </a:r>
            <a:r>
              <a:rPr lang="ru-RU" sz="2800" dirty="0" smtClean="0">
                <a:solidFill>
                  <a:prstClr val="black"/>
                </a:solidFill>
                <a:latin typeface="+mn-lt"/>
                <a:ea typeface="Calibri" pitchFamily="34" charset="0"/>
                <a:cs typeface="Times New Roman" pitchFamily="18" charset="0"/>
              </a:rPr>
              <a:t>государственным границам, городам, … .</a:t>
            </a:r>
            <a:endParaRPr lang="ru-RU" sz="2800" dirty="0">
              <a:solidFill>
                <a:prstClr val="black"/>
              </a:solidFill>
              <a:latin typeface="+mn-lt"/>
            </a:endParaRPr>
          </a:p>
          <a:p>
            <a:endParaRPr lang="ru-RU" sz="1400" dirty="0">
              <a:latin typeface="+mn-lt"/>
            </a:endParaRPr>
          </a:p>
          <a:p>
            <a:pPr algn="r"/>
            <a:r>
              <a:rPr lang="ru-RU" sz="2800" b="1" dirty="0">
                <a:latin typeface="+mn-lt"/>
              </a:rPr>
              <a:t>Уральские горы находятся: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>
                <a:latin typeface="+mn-lt"/>
              </a:rPr>
              <a:t>находятся на территории России и Казахстана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n-lt"/>
              </a:rPr>
              <a:t>протягиваются </a:t>
            </a:r>
            <a:r>
              <a:rPr lang="ru-RU" sz="2800" dirty="0">
                <a:latin typeface="+mn-lt"/>
              </a:rPr>
              <a:t>до южной границы Российской Федерации</a:t>
            </a:r>
          </a:p>
          <a:p>
            <a:pPr marL="457200" indent="-457200" algn="r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+mn-lt"/>
              </a:rPr>
              <a:t>находятся </a:t>
            </a:r>
            <a:r>
              <a:rPr lang="ru-RU" sz="2800" dirty="0">
                <a:latin typeface="+mn-lt"/>
              </a:rPr>
              <a:t>к востоку от столицы России – Москвы</a:t>
            </a:r>
          </a:p>
        </p:txBody>
      </p:sp>
    </p:spTree>
    <p:extLst>
      <p:ext uri="{BB962C8B-B14F-4D97-AF65-F5344CB8AC3E}">
        <p14:creationId xmlns:p14="http://schemas.microsoft.com/office/powerpoint/2010/main" val="144743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93665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800" spc="0" dirty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универсальное учебное действие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12776"/>
            <a:ext cx="82809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+mn-lt"/>
              </a:rPr>
              <a:t>Пользуясь картами атласа, проанализируйте, какие утверждения </a:t>
            </a:r>
            <a:r>
              <a:rPr lang="ru-RU" sz="2400" dirty="0" smtClean="0">
                <a:latin typeface="+mn-lt"/>
              </a:rPr>
              <a:t>соответствуют </a:t>
            </a:r>
            <a:r>
              <a:rPr lang="ru-RU" sz="2400" dirty="0">
                <a:latin typeface="+mn-lt"/>
              </a:rPr>
              <a:t>истине. Альпы:</a:t>
            </a:r>
          </a:p>
          <a:p>
            <a:r>
              <a:rPr lang="ru-RU" sz="2400" dirty="0">
                <a:latin typeface="+mn-lt"/>
              </a:rPr>
              <a:t>   1) находятся на юге Евразии</a:t>
            </a:r>
          </a:p>
          <a:p>
            <a:r>
              <a:rPr lang="ru-RU" sz="2400" dirty="0">
                <a:latin typeface="+mn-lt"/>
              </a:rPr>
              <a:t>   2) находятся на юге Европы</a:t>
            </a:r>
          </a:p>
          <a:p>
            <a:r>
              <a:rPr lang="ru-RU" sz="2400" dirty="0">
                <a:latin typeface="+mn-lt"/>
              </a:rPr>
              <a:t>   3) тянутся с юго-востока на северо-запад</a:t>
            </a:r>
          </a:p>
          <a:p>
            <a:r>
              <a:rPr lang="ru-RU" sz="2400" dirty="0">
                <a:latin typeface="+mn-lt"/>
              </a:rPr>
              <a:t>   4) расположены на одном из крупных полуостровов Средиземного моря</a:t>
            </a:r>
          </a:p>
          <a:p>
            <a:r>
              <a:rPr lang="ru-RU" sz="2400" dirty="0">
                <a:latin typeface="+mn-lt"/>
              </a:rPr>
              <a:t>   5) находятся в тропических широтах</a:t>
            </a:r>
          </a:p>
          <a:p>
            <a:r>
              <a:rPr lang="ru-RU" sz="2400" dirty="0">
                <a:latin typeface="+mn-lt"/>
              </a:rPr>
              <a:t>   6) являются частью Альпийско-Гималайского горного пояса Евразии</a:t>
            </a:r>
          </a:p>
          <a:p>
            <a:r>
              <a:rPr lang="ru-RU" sz="2400" dirty="0">
                <a:latin typeface="+mn-lt"/>
              </a:rPr>
              <a:t>   7) занимают северную часть Италии</a:t>
            </a:r>
          </a:p>
          <a:p>
            <a:r>
              <a:rPr lang="ru-RU" sz="2400" dirty="0">
                <a:latin typeface="+mn-lt"/>
              </a:rPr>
              <a:t>   8) служат естественной границей между Францией и Испанией</a:t>
            </a:r>
          </a:p>
        </p:txBody>
      </p:sp>
    </p:spTree>
    <p:extLst>
      <p:ext uri="{BB962C8B-B14F-4D97-AF65-F5344CB8AC3E}">
        <p14:creationId xmlns:p14="http://schemas.microsoft.com/office/powerpoint/2010/main" val="119728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18153" y="260648"/>
            <a:ext cx="8229600" cy="93665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800" spc="0" dirty="0">
                <a:solidFill>
                  <a:schemeClr val="accent6">
                    <a:lumMod val="50000"/>
                  </a:schemeClr>
                </a:solidFill>
              </a:rPr>
              <a:t>Определение географического положения объекта как </a:t>
            </a:r>
            <a:r>
              <a:rPr lang="ru-RU" sz="4000" i="1" spc="0" dirty="0">
                <a:solidFill>
                  <a:schemeClr val="accent6">
                    <a:lumMod val="50000"/>
                  </a:schemeClr>
                </a:solidFill>
              </a:rPr>
              <a:t>универсальное</a:t>
            </a:r>
            <a:r>
              <a:rPr lang="ru-RU" sz="2800" spc="0" dirty="0">
                <a:solidFill>
                  <a:schemeClr val="accent6">
                    <a:lumMod val="50000"/>
                  </a:schemeClr>
                </a:solidFill>
              </a:rPr>
              <a:t> учебное действие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6590" y="1484784"/>
            <a:ext cx="794299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Это умение: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solidFill>
                  <a:prstClr val="black"/>
                </a:solidFill>
              </a:rPr>
              <a:t>находить и выбирать ориентиры – природные, социальные – в зависимости от содержания поставленной задачи (учебной, реальной, житейской, …);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ru-RU" sz="1400" dirty="0" smtClean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solidFill>
                  <a:prstClr val="black"/>
                </a:solidFill>
              </a:rPr>
              <a:t>устанавливать необходимую последовательность их определения / анализа для решения поставленной задачи.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86812" y="5550611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Этому и следует научить!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14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15035"/>
            <a:ext cx="6871305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 smtClean="0"/>
              <a:t>Использование тренажёра?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340768"/>
            <a:ext cx="3559507" cy="230832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200" dirty="0" smtClean="0"/>
              <a:t>На уроке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200" dirty="0" smtClean="0"/>
              <a:t>Самостоятельно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200" dirty="0" smtClean="0"/>
              <a:t>С родителями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662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57613" cy="4757738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fontScale="3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b="1" dirty="0" smtClean="0">
                <a:solidFill>
                  <a:srgbClr val="C00000"/>
                </a:solidFill>
              </a:rPr>
              <a:t>«Атлас по географии»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ориентирован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 адресата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(пользователя</a:t>
            </a:r>
            <a:r>
              <a:rPr lang="ru-RU" sz="7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), который: </a:t>
            </a:r>
            <a:endParaRPr lang="ru-RU" sz="7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7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знает  </a:t>
            </a:r>
            <a:r>
              <a:rPr lang="ru-RU" sz="7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способы картографического изображения и,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7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следовательно, </a:t>
            </a:r>
            <a:r>
              <a:rPr lang="ru-RU" sz="7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умеет </a:t>
            </a:r>
            <a:r>
              <a:rPr lang="ru-RU" sz="7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работать с картами;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7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обладает всеми </a:t>
            </a:r>
            <a:r>
              <a:rPr lang="ru-RU" sz="7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необходимыми </a:t>
            </a:r>
            <a:r>
              <a:rPr lang="ru-RU" sz="74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географическими</a:t>
            </a:r>
            <a:r>
              <a:rPr lang="ru-RU" sz="7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знаниями</a:t>
            </a:r>
            <a:endParaRPr lang="en-US" sz="7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8" y="1600200"/>
            <a:ext cx="4329112" cy="4757738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fontScale="3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b="1" dirty="0" smtClean="0">
                <a:solidFill>
                  <a:srgbClr val="000099"/>
                </a:solidFill>
              </a:rPr>
              <a:t>Учебный (школьный)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b="1" dirty="0" smtClean="0">
                <a:solidFill>
                  <a:srgbClr val="000099"/>
                </a:solidFill>
              </a:rPr>
              <a:t>«Атлас по географии»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ориентирован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 </a:t>
            </a:r>
            <a:r>
              <a:rPr lang="ru-RU" sz="7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адресата </a:t>
            </a:r>
            <a:r>
              <a:rPr lang="ru-RU" sz="7400" b="1" dirty="0" smtClean="0">
                <a:solidFill>
                  <a:srgbClr val="000099"/>
                </a:solidFill>
              </a:rPr>
              <a:t>(учащегося)</a:t>
            </a:r>
            <a:r>
              <a:rPr lang="ru-RU" sz="7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который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7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еще не знает </a:t>
            </a:r>
            <a:r>
              <a:rPr lang="ru-RU" sz="7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способы картографического изображения и</a:t>
            </a:r>
            <a:r>
              <a:rPr lang="ru-RU" sz="7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7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следовательно, </a:t>
            </a:r>
            <a:r>
              <a:rPr lang="ru-RU" sz="7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 умеет </a:t>
            </a:r>
            <a:r>
              <a:rPr lang="ru-RU" sz="7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работать с картами</a:t>
            </a:r>
            <a:r>
              <a:rPr lang="ru-RU" sz="7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7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 всегда обладает </a:t>
            </a:r>
            <a:r>
              <a:rPr lang="ru-RU" sz="7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необходимыми географическими знаниями</a:t>
            </a:r>
            <a:endParaRPr lang="ru-RU" sz="7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rgbClr val="000099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Адресат атласа: </a:t>
            </a:r>
            <a:r>
              <a:rPr lang="ru-RU" dirty="0" smtClean="0"/>
              <a:t>сходство и различия</a:t>
            </a:r>
          </a:p>
        </p:txBody>
      </p:sp>
    </p:spTree>
    <p:extLst>
      <p:ext uri="{BB962C8B-B14F-4D97-AF65-F5344CB8AC3E}">
        <p14:creationId xmlns:p14="http://schemas.microsoft.com/office/powerpoint/2010/main" val="36364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2400300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следовательно,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«Атлас по географии»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имеет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информационную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функцию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043363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99"/>
                </a:solidFill>
              </a:rPr>
              <a:t>следовательно,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99"/>
                </a:solidFill>
              </a:rPr>
              <a:t>учебный (школьный)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99"/>
                </a:solidFill>
              </a:rPr>
              <a:t>«Атлас по географии»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должен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реализовать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обучающую функцию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информационную функцию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rgbClr val="000099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/>
              <a:t>Функции атласа: </a:t>
            </a:r>
            <a:r>
              <a:rPr lang="ru-RU" sz="3600" dirty="0" smtClean="0"/>
              <a:t>сходство и различия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63" y="4286250"/>
            <a:ext cx="4000500" cy="20002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Arial" charset="0"/>
              </a:rPr>
              <a:t>Вопрос</a:t>
            </a:r>
            <a:r>
              <a:rPr lang="ru-RU" sz="2800" b="1" dirty="0">
                <a:solidFill>
                  <a:srgbClr val="7030A0"/>
                </a:solidFill>
                <a:latin typeface="Arial" charset="0"/>
              </a:rPr>
              <a:t>:</a:t>
            </a:r>
            <a:r>
              <a:rPr lang="ru-RU" sz="24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Arial" charset="0"/>
              </a:rPr>
              <a:t>насколько учебный атлас по географии выполняет свои образовательные функции?</a:t>
            </a:r>
          </a:p>
        </p:txBody>
      </p:sp>
    </p:spTree>
    <p:extLst>
      <p:ext uri="{BB962C8B-B14F-4D97-AF65-F5344CB8AC3E}">
        <p14:creationId xmlns:p14="http://schemas.microsoft.com/office/powerpoint/2010/main" val="276235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768752" cy="93665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Основы формирования картографических умений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700808"/>
            <a:ext cx="7912564" cy="13234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prstClr val="black"/>
                </a:solidFill>
              </a:rPr>
              <a:t>Найти объект – определить ГДЕ – объяснить ПОЧЕМУ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3284983"/>
            <a:ext cx="7912564" cy="13849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Что значит </a:t>
            </a:r>
            <a:r>
              <a:rPr lang="ru-RU" sz="2800" b="1" dirty="0" smtClean="0"/>
              <a:t>найти объект: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для 5-ка, начинающего изучать географию?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  для выпускника основной / старшей школы?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23460" y="4941167"/>
            <a:ext cx="7932712" cy="13849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Найти </a:t>
            </a:r>
            <a:r>
              <a:rPr lang="ru-RU" sz="2800" dirty="0"/>
              <a:t>объект:</a:t>
            </a:r>
          </a:p>
          <a:p>
            <a:r>
              <a:rPr lang="ru-RU" sz="2800" dirty="0" smtClean="0"/>
              <a:t>для </a:t>
            </a:r>
            <a:r>
              <a:rPr lang="ru-RU" sz="2800" dirty="0"/>
              <a:t>5-ка, </a:t>
            </a:r>
            <a:r>
              <a:rPr lang="ru-RU" sz="2800" dirty="0" smtClean="0"/>
              <a:t>найти – увидеть… или увидеть значит</a:t>
            </a:r>
          </a:p>
          <a:p>
            <a:r>
              <a:rPr lang="ru-RU" sz="2800" dirty="0" smtClean="0"/>
              <a:t>для </a:t>
            </a:r>
            <a:r>
              <a:rPr lang="ru-RU" sz="2800" dirty="0"/>
              <a:t>выпускника основной / старшей школы?</a:t>
            </a:r>
          </a:p>
        </p:txBody>
      </p:sp>
    </p:spTree>
    <p:extLst>
      <p:ext uri="{BB962C8B-B14F-4D97-AF65-F5344CB8AC3E}">
        <p14:creationId xmlns:p14="http://schemas.microsoft.com/office/powerpoint/2010/main" val="10983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0050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47254" t="62379" r="29858"/>
          <a:stretch>
            <a:fillRect/>
          </a:stretch>
        </p:blipFill>
        <p:spPr>
          <a:xfrm>
            <a:off x="285720" y="142852"/>
            <a:ext cx="2154756" cy="2357454"/>
          </a:xfrm>
          <a:prstGeom prst="ellipse">
            <a:avLst/>
          </a:prstGeom>
          <a:ln w="63500" cap="rnd">
            <a:solidFill>
              <a:srgbClr val="EAEAEA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00063" y="2857500"/>
            <a:ext cx="8072437" cy="3714750"/>
          </a:xfrm>
        </p:spPr>
        <p:txBody>
          <a:bodyPr>
            <a:noAutofit/>
          </a:bodyPr>
          <a:lstStyle/>
          <a:p>
            <a:pPr marL="320040" indent="-320040" algn="r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понимания карты:</a:t>
            </a:r>
          </a:p>
          <a:p>
            <a:pPr marL="320040" indent="-320040" algn="r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sz="3600" b="1" dirty="0" smtClean="0"/>
              <a:t>наличие </a:t>
            </a:r>
            <a:r>
              <a:rPr lang="en-US" sz="3600" b="1" dirty="0" smtClean="0"/>
              <a:t>[</a:t>
            </a:r>
            <a:r>
              <a:rPr lang="ru-RU" sz="3600" b="1" dirty="0" smtClean="0"/>
              <a:t>необходимых и достаточных</a:t>
            </a:r>
            <a:r>
              <a:rPr lang="en-US" sz="3600" b="1" dirty="0" smtClean="0"/>
              <a:t>]</a:t>
            </a:r>
            <a:r>
              <a:rPr lang="ru-RU" sz="3600" b="1" dirty="0" smtClean="0"/>
              <a:t> знаний по предмету;</a:t>
            </a:r>
          </a:p>
          <a:p>
            <a:pPr marL="320040" indent="-320040" algn="r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sz="3600" b="1" dirty="0" smtClean="0"/>
              <a:t>понимание системы условных знаков и знание способов картографического изображения;</a:t>
            </a:r>
            <a:endParaRPr lang="en-US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Учебный атлас по географии</a:t>
            </a: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145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Смоленск 27-30 октября\5. Геогр. широта. 6 клас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357188"/>
            <a:ext cx="4414837" cy="6248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13315" name="AutoShape 3"/>
          <p:cNvSpPr>
            <a:spLocks/>
          </p:cNvSpPr>
          <p:nvPr/>
        </p:nvSpPr>
        <p:spPr bwMode="auto">
          <a:xfrm>
            <a:off x="1000125" y="5500688"/>
            <a:ext cx="3048000" cy="914400"/>
          </a:xfrm>
          <a:prstGeom prst="borderCallout1">
            <a:avLst>
              <a:gd name="adj1" fmla="val 108333"/>
              <a:gd name="adj2" fmla="val 3750"/>
              <a:gd name="adj3" fmla="val 108333"/>
              <a:gd name="adj4" fmla="val 152815"/>
            </a:avLst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5F5F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Содержание понятия</a:t>
            </a:r>
            <a:endParaRPr lang="en-US" sz="2400" b="1" dirty="0">
              <a:solidFill>
                <a:srgbClr val="5F5F5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3317" name="AutoShape 5"/>
          <p:cNvSpPr>
            <a:spLocks/>
          </p:cNvSpPr>
          <p:nvPr/>
        </p:nvSpPr>
        <p:spPr bwMode="auto">
          <a:xfrm>
            <a:off x="490538" y="642938"/>
            <a:ext cx="3700462" cy="3000375"/>
          </a:xfrm>
          <a:prstGeom prst="borderCallout1">
            <a:avLst>
              <a:gd name="adj1" fmla="val -2630"/>
              <a:gd name="adj2" fmla="val 3750"/>
              <a:gd name="adj3" fmla="val -2630"/>
              <a:gd name="adj4" fmla="val 112032"/>
            </a:avLst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5F5F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Раскрытие способа действий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5F5F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для объекта :</a:t>
            </a:r>
          </a:p>
          <a:p>
            <a:pPr>
              <a:buClr>
                <a:srgbClr val="5F5F5F"/>
              </a:buClr>
              <a:buFont typeface="Wingdings" pitchFamily="2" charset="2"/>
              <a:buChar char="q"/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rPr>
              <a:t> на изображенной    </a:t>
            </a:r>
          </a:p>
          <a:p>
            <a:pPr>
              <a:buClr>
                <a:srgbClr val="5F5F5F"/>
              </a:buClr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rPr>
              <a:t>параллели;</a:t>
            </a:r>
          </a:p>
          <a:p>
            <a:pPr>
              <a:buClr>
                <a:srgbClr val="5F5F5F"/>
              </a:buClr>
              <a:buFont typeface="Wingdings" pitchFamily="2" charset="2"/>
              <a:buChar char="q"/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rPr>
              <a:t> между изображенными параллелями;</a:t>
            </a:r>
          </a:p>
          <a:p>
            <a:pPr>
              <a:buClr>
                <a:srgbClr val="5F5F5F"/>
              </a:buClr>
              <a:buFont typeface="Wingdings" pitchFamily="2" charset="2"/>
              <a:buChar char="q"/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rPr>
              <a:t>  для разных </a:t>
            </a:r>
          </a:p>
          <a:p>
            <a:pPr>
              <a:buClr>
                <a:srgbClr val="5F5F5F"/>
              </a:buClr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</a:rPr>
              <a:t>объектов</a:t>
            </a:r>
            <a:endParaRPr lang="en-US" sz="2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w Cen MT"/>
            </a:endParaRPr>
          </a:p>
        </p:txBody>
      </p:sp>
      <p:sp>
        <p:nvSpPr>
          <p:cNvPr id="13318" name="AutoShape 6"/>
          <p:cNvSpPr>
            <a:spLocks/>
          </p:cNvSpPr>
          <p:nvPr/>
        </p:nvSpPr>
        <p:spPr bwMode="auto">
          <a:xfrm>
            <a:off x="500063" y="4071938"/>
            <a:ext cx="3048000" cy="914400"/>
          </a:xfrm>
          <a:prstGeom prst="borderCallout1">
            <a:avLst>
              <a:gd name="adj1" fmla="val 108333"/>
              <a:gd name="adj2" fmla="val 3750"/>
              <a:gd name="adj3" fmla="val 107323"/>
              <a:gd name="adj4" fmla="val 190189"/>
            </a:avLst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5F5F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Необходимые пояснения </a:t>
            </a:r>
            <a:endParaRPr lang="en-US" sz="2400" b="1" dirty="0">
              <a:solidFill>
                <a:srgbClr val="5F5F5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196169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 autoUpdateAnimBg="0"/>
      <p:bldP spid="13317" grpId="0" animBg="1" autoUpdateAnimBg="0"/>
      <p:bldP spid="13318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0050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47254" t="62379" r="29858"/>
          <a:stretch>
            <a:fillRect/>
          </a:stretch>
        </p:blipFill>
        <p:spPr>
          <a:xfrm>
            <a:off x="285720" y="142852"/>
            <a:ext cx="2154756" cy="2357454"/>
          </a:xfrm>
          <a:prstGeom prst="ellipse">
            <a:avLst/>
          </a:prstGeom>
          <a:ln w="63500" cap="rnd">
            <a:solidFill>
              <a:srgbClr val="EAEAEA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00063" y="2857500"/>
            <a:ext cx="8072437" cy="3714750"/>
          </a:xfrm>
        </p:spPr>
        <p:txBody>
          <a:bodyPr>
            <a:noAutofit/>
          </a:bodyPr>
          <a:lstStyle/>
          <a:p>
            <a:pPr marL="320040" indent="-320040" algn="r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понимания карты:</a:t>
            </a:r>
          </a:p>
          <a:p>
            <a:pPr marL="320040" indent="-320040" algn="r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b="1" dirty="0" smtClean="0"/>
              <a:t>наличие </a:t>
            </a:r>
            <a:r>
              <a:rPr lang="en-US" b="1" dirty="0" smtClean="0"/>
              <a:t>[</a:t>
            </a:r>
            <a:r>
              <a:rPr lang="ru-RU" b="1" dirty="0" smtClean="0"/>
              <a:t>необходимых и достаточных</a:t>
            </a:r>
            <a:r>
              <a:rPr lang="en-US" b="1" dirty="0" smtClean="0"/>
              <a:t>]</a:t>
            </a:r>
            <a:r>
              <a:rPr lang="ru-RU" b="1" dirty="0" smtClean="0"/>
              <a:t> знаний по предмету;</a:t>
            </a:r>
          </a:p>
          <a:p>
            <a:pPr marL="320040" indent="-320040" algn="r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ru-RU" b="1" dirty="0" smtClean="0"/>
              <a:t>понимание системы условных знаков и знание способов картографического изображения;</a:t>
            </a:r>
          </a:p>
          <a:p>
            <a:pPr marL="320040" indent="-320040" algn="r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ru-RU" dirty="0" smtClean="0">
                <a:solidFill>
                  <a:srgbClr val="C00000"/>
                </a:solidFill>
              </a:rPr>
              <a:t>необходимый и достаточный</a:t>
            </a:r>
            <a:r>
              <a:rPr lang="en-US" dirty="0" smtClean="0">
                <a:solidFill>
                  <a:srgbClr val="C00000"/>
                </a:solidFill>
              </a:rPr>
              <a:t>]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уровень речевого развития</a:t>
            </a:r>
            <a:r>
              <a:rPr lang="ru-RU" dirty="0" smtClean="0">
                <a:solidFill>
                  <a:srgbClr val="C00000"/>
                </a:solidFill>
              </a:rPr>
              <a:t> учащихся.</a:t>
            </a:r>
            <a:endParaRPr lang="en-US" dirty="0" smtClean="0">
              <a:solidFill>
                <a:srgbClr val="C00000"/>
              </a:solidFill>
            </a:endParaRPr>
          </a:p>
          <a:p>
            <a:pPr marL="320040" indent="-320040" algn="r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q"/>
              <a:defRPr/>
            </a:pPr>
            <a:endParaRPr lang="en-US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Учебный атлас по географии</a:t>
            </a: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029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0002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61902" t="32119"/>
          <a:stretch>
            <a:fillRect/>
          </a:stretch>
        </p:blipFill>
        <p:spPr>
          <a:xfrm>
            <a:off x="5143504" y="2071678"/>
            <a:ext cx="2972746" cy="3525590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 descr="DSCN0050.JPG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47254" t="62379" r="29858"/>
          <a:stretch>
            <a:fillRect/>
          </a:stretch>
        </p:blipFill>
        <p:spPr>
          <a:xfrm>
            <a:off x="214282" y="428604"/>
            <a:ext cx="2154756" cy="2357454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2500313" y="357188"/>
            <a:ext cx="6357937" cy="1928812"/>
          </a:xfrm>
          <a:prstGeom prst="rect">
            <a:avLst/>
          </a:prstGeom>
        </p:spPr>
        <p:txBody>
          <a:bodyPr>
            <a:normAutofit fontScale="3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500" b="1" dirty="0">
                <a:solidFill>
                  <a:srgbClr val="7030A0"/>
                </a:solidFill>
                <a:latin typeface="Calibri"/>
              </a:rPr>
              <a:t>Атлас для учащихся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7500" b="1" dirty="0">
                <a:solidFill>
                  <a:prstClr val="black"/>
                </a:solidFill>
                <a:latin typeface="Calibri"/>
              </a:rPr>
              <a:t>как учебное пособие, обеспечивающее условия для успешного обучения и развития ученика средствами школьной географии</a:t>
            </a:r>
            <a:r>
              <a:rPr lang="ru-RU" sz="2700" b="1" dirty="0">
                <a:solidFill>
                  <a:srgbClr val="000000"/>
                </a:solidFill>
                <a:latin typeface="Calibri"/>
              </a:rPr>
              <a:t/>
            </a:r>
            <a:br>
              <a:rPr lang="ru-RU" sz="2700" b="1" dirty="0">
                <a:solidFill>
                  <a:srgbClr val="000000"/>
                </a:solidFill>
                <a:latin typeface="Calibri"/>
              </a:rPr>
            </a:br>
            <a:endParaRPr lang="ru-RU" sz="24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989" name="TextBox 8"/>
          <p:cNvSpPr txBox="1">
            <a:spLocks noChangeArrowheads="1"/>
          </p:cNvSpPr>
          <p:nvPr/>
        </p:nvSpPr>
        <p:spPr bwMode="auto">
          <a:xfrm>
            <a:off x="2428875" y="2571750"/>
            <a:ext cx="2857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smtClean="0">
                <a:solidFill>
                  <a:srgbClr val="FF0000"/>
                </a:solidFill>
              </a:rPr>
              <a:t>ДОСТУПНОСТЬ ИЗЛОЖЕНИЯ</a:t>
            </a:r>
          </a:p>
        </p:txBody>
      </p:sp>
      <p:sp>
        <p:nvSpPr>
          <p:cNvPr id="41990" name="TextBox 6"/>
          <p:cNvSpPr txBox="1">
            <a:spLocks noChangeArrowheads="1"/>
          </p:cNvSpPr>
          <p:nvPr/>
        </p:nvSpPr>
        <p:spPr bwMode="auto">
          <a:xfrm>
            <a:off x="1143000" y="3929063"/>
            <a:ext cx="26431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smtClean="0">
                <a:solidFill>
                  <a:srgbClr val="7030A0"/>
                </a:solidFill>
              </a:rPr>
              <a:t>ЦЕЛОСТНОСТЬ СОДЕРЖАНИЯ</a:t>
            </a:r>
          </a:p>
        </p:txBody>
      </p:sp>
      <p:sp>
        <p:nvSpPr>
          <p:cNvPr id="41991" name="TextBox 7"/>
          <p:cNvSpPr txBox="1">
            <a:spLocks noChangeArrowheads="1"/>
          </p:cNvSpPr>
          <p:nvPr/>
        </p:nvSpPr>
        <p:spPr bwMode="auto">
          <a:xfrm>
            <a:off x="428625" y="5286375"/>
            <a:ext cx="49291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smtClean="0">
                <a:solidFill>
                  <a:srgbClr val="FFC000"/>
                </a:solidFill>
              </a:rPr>
              <a:t>ЕДИНАЯ СТРУКТУРА  </a:t>
            </a:r>
            <a:r>
              <a:rPr lang="en-US" sz="2400" b="1" smtClean="0">
                <a:solidFill>
                  <a:srgbClr val="FFC000"/>
                </a:solidFill>
              </a:rPr>
              <a:t>[</a:t>
            </a:r>
            <a:r>
              <a:rPr lang="ru-RU" sz="2400" b="1" smtClean="0">
                <a:solidFill>
                  <a:srgbClr val="FFC000"/>
                </a:solidFill>
              </a:rPr>
              <a:t>темы, раздела</a:t>
            </a:r>
            <a:r>
              <a:rPr lang="en-US" sz="2400" b="1" smtClean="0">
                <a:solidFill>
                  <a:srgbClr val="FFC000"/>
                </a:solidFill>
              </a:rPr>
              <a:t>]</a:t>
            </a:r>
            <a:r>
              <a:rPr lang="ru-RU" sz="2400" b="1" smtClean="0">
                <a:solidFill>
                  <a:srgbClr val="FFC000"/>
                </a:solidFill>
              </a:rPr>
              <a:t> СОДЕРЖАНИЯ</a:t>
            </a:r>
          </a:p>
        </p:txBody>
      </p:sp>
    </p:spTree>
    <p:extLst>
      <p:ext uri="{BB962C8B-B14F-4D97-AF65-F5344CB8AC3E}">
        <p14:creationId xmlns:p14="http://schemas.microsoft.com/office/powerpoint/2010/main" val="10132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0050.JPG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47254" t="62379" r="29858"/>
          <a:stretch>
            <a:fillRect/>
          </a:stretch>
        </p:blipFill>
        <p:spPr>
          <a:xfrm>
            <a:off x="285720" y="142852"/>
            <a:ext cx="2154756" cy="2357454"/>
          </a:xfrm>
          <a:prstGeom prst="ellipse">
            <a:avLst/>
          </a:prstGeom>
          <a:ln w="63500" cap="rnd">
            <a:solidFill>
              <a:srgbClr val="EAEAEA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491880" y="400380"/>
            <a:ext cx="5356101" cy="1156411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В чем особенность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учебного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атласа?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Учебный атлас по географии</a:t>
            </a: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F:\Конференция. Вентана-Граф\Атласы\Cover_5_Page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752" y="2996952"/>
            <a:ext cx="5013089" cy="338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44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67544" y="908720"/>
            <a:ext cx="8014742" cy="5404932"/>
            <a:chOff x="467544" y="908720"/>
            <a:chExt cx="8014742" cy="5404932"/>
          </a:xfrm>
        </p:grpSpPr>
        <p:pic>
          <p:nvPicPr>
            <p:cNvPr id="3074" name="Picture 2" descr="E:\АПКиППРО\Кафедра. Т.В. Болотина\Июль. 2016. Курсы по географии\scrn_big_0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908720"/>
              <a:ext cx="4007371" cy="5404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E:\АПКиППРО\Кафедра. Т.В. Болотина\Июль. 2016. Курсы по географии\scrn_big_0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4915" y="908720"/>
              <a:ext cx="4007371" cy="5404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4954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АПКиППРО\Кафедра. Т.В. Болотина\Июль. 2016. Курсы по географии\6. scrn_big_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08" b="4387"/>
          <a:stretch/>
        </p:blipFill>
        <p:spPr bwMode="auto">
          <a:xfrm>
            <a:off x="353345" y="404664"/>
            <a:ext cx="6301613" cy="614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99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03744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142875" y="5500688"/>
            <a:ext cx="8320088" cy="1214437"/>
          </a:xfrm>
          <a:prstGeom prst="rect">
            <a:avLst/>
          </a:prstGeom>
        </p:spPr>
        <p:txBody>
          <a:bodyPr>
            <a:normAutofit fontScale="8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Атлас для учителя</a:t>
            </a:r>
            <a:r>
              <a:rPr lang="ru-RU" sz="27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/>
            </a:r>
            <a:br>
              <a:rPr lang="ru-RU" sz="27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Методическая помощь: в структурировании учебного материала, выделении типов учебного материала и организации целенаправленной деятельности по его изучению и усвоению</a:t>
            </a:r>
          </a:p>
        </p:txBody>
      </p:sp>
    </p:spTree>
    <p:extLst>
      <p:ext uri="{BB962C8B-B14F-4D97-AF65-F5344CB8AC3E}">
        <p14:creationId xmlns:p14="http://schemas.microsoft.com/office/powerpoint/2010/main" val="88722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03744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142875" y="5500688"/>
            <a:ext cx="8320088" cy="1214437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Атлас для учителя</a:t>
            </a:r>
            <a:r>
              <a:rPr lang="ru-RU" sz="27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/>
            </a:r>
            <a:br>
              <a:rPr lang="ru-RU" sz="27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Методическая помощь: в организации и проведении практических работ – обучающих, тренировочных, итоговых</a:t>
            </a:r>
          </a:p>
        </p:txBody>
      </p:sp>
    </p:spTree>
    <p:extLst>
      <p:ext uri="{BB962C8B-B14F-4D97-AF65-F5344CB8AC3E}">
        <p14:creationId xmlns:p14="http://schemas.microsoft.com/office/powerpoint/2010/main" val="255029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/>
              <a:t>Учебные задачи </a:t>
            </a:r>
            <a:br>
              <a:rPr lang="ru-RU" sz="4000" dirty="0" smtClean="0"/>
            </a:br>
            <a:r>
              <a:rPr lang="ru-RU" sz="4000" dirty="0" smtClean="0"/>
              <a:t>по географии</a:t>
            </a: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4800" dirty="0" smtClean="0"/>
              <a:t>География России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58773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90666" y="260647"/>
            <a:ext cx="8352928" cy="63401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Что показывает цвет физической карты</a:t>
            </a:r>
          </a:p>
          <a:p>
            <a:endParaRPr lang="ru-RU" sz="1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Цвет </a:t>
            </a:r>
            <a:r>
              <a:rPr lang="ru-RU" sz="2400" dirty="0"/>
              <a:t>физической карты показывает абсолютную высоту местности. За начало отсчёта – нуль метров над уровнем моря – в России принят средний уровень поверхности Балтийского моря.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Для изображения высоты на картах применяют разные способы.</a:t>
            </a:r>
          </a:p>
          <a:p>
            <a:endParaRPr lang="ru-RU" sz="1000" dirty="0"/>
          </a:p>
          <a:p>
            <a:pPr algn="just"/>
            <a:r>
              <a:rPr lang="ru-RU" sz="2400" dirty="0"/>
              <a:t>1.	Способ горизонталей или способ послойной окраски. На физической карте проводят особые линии – горизонтали. Горизонталь проводится на одной высоте, например 0 метров над уровнем моря, другая на высоте 200 метров над уровнем моря и т.д. Пространство между горизонталями принято закрашивать определёнными цветами.</a:t>
            </a:r>
          </a:p>
          <a:p>
            <a:r>
              <a:rPr lang="ru-RU" sz="2400" dirty="0"/>
              <a:t>Рассмотри шкалу высот на карте полушарий (вкладка, с. 2-3) и назови величину горизонталей. Назови, какими цветами закрашено пространство между ними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6381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776864" cy="56938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</a:rPr>
              <a:t>Задания к картам атласа. 8 класс</a:t>
            </a:r>
          </a:p>
          <a:p>
            <a:pPr marL="457200" lvl="0" indent="-457200">
              <a:buFont typeface="+mj-lt"/>
              <a:buAutoNum type="arabicPeriod"/>
            </a:pPr>
            <a:endParaRPr lang="ru-RU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Расскажите</a:t>
            </a:r>
            <a:r>
              <a:rPr lang="ru-RU" sz="2400" dirty="0"/>
              <a:t>, относительно каких природных объектов вы будете его определять физико-географическое положение: 1) России; 2) субъекта Федерации, в котором вы живёте. Объясните свой выбор. 3) Расскажите о физико-географическом положении России относительно 2—3 выбранных объектов.</a:t>
            </a:r>
          </a:p>
          <a:p>
            <a:pPr marL="457200" lvl="0" indent="-457200">
              <a:buFont typeface="+mj-lt"/>
              <a:buAutoNum type="arabicPeriod"/>
            </a:pPr>
            <a:endParaRPr lang="ru-RU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Важным </a:t>
            </a:r>
            <a:r>
              <a:rPr lang="ru-RU" sz="2400" dirty="0"/>
              <a:t>физико-географическим объектом Евразии является Альпийско-Гималайский горный пояс. Имеет ли смысл определять физико-географическое положение России относительно этого объекта? Объясните свою точку зрения. Субъекта Федерации, в котором вы живёте</a:t>
            </a:r>
            <a:r>
              <a:rPr lang="ru-RU" sz="2400" dirty="0" smtClean="0"/>
              <a:t>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5877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776864" cy="45858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</a:rPr>
              <a:t>Задания к картам атласа. 8 класс</a:t>
            </a:r>
          </a:p>
          <a:p>
            <a:pPr marL="457200" lvl="0" indent="-457200">
              <a:buFont typeface="+mj-lt"/>
              <a:buAutoNum type="arabicPeriod" startAt="3"/>
            </a:pPr>
            <a:endParaRPr lang="ru-RU" sz="2400" dirty="0" smtClean="0"/>
          </a:p>
          <a:p>
            <a:pPr marL="457200" lvl="0" indent="-457200">
              <a:buFont typeface="+mj-lt"/>
              <a:buAutoNum type="arabicPeriod" startAt="3"/>
            </a:pPr>
            <a:r>
              <a:rPr lang="ru-RU" sz="2400" dirty="0" smtClean="0"/>
              <a:t>Тихоокеанское </a:t>
            </a:r>
            <a:r>
              <a:rPr lang="ru-RU" sz="2400" dirty="0"/>
              <a:t>вулканическое кольцо – природный объект планетарного масштаба. Имеет ли смысл определять физико-географическое положение России относительно этой данности? Ваши «за» и/или «против». Субъекта Федерации, в котором вы живёте?</a:t>
            </a:r>
          </a:p>
          <a:p>
            <a:pPr marL="457200" lvl="0" indent="-457200">
              <a:buFont typeface="+mj-lt"/>
              <a:buAutoNum type="arabicPeriod" startAt="3"/>
            </a:pPr>
            <a:endParaRPr lang="ru-RU" sz="2400" dirty="0" smtClean="0"/>
          </a:p>
          <a:p>
            <a:pPr marL="457200" lvl="0" indent="-457200">
              <a:buFont typeface="+mj-lt"/>
              <a:buAutoNum type="arabicPeriod" startAt="3"/>
            </a:pPr>
            <a:r>
              <a:rPr lang="ru-RU" sz="2400" dirty="0" smtClean="0"/>
              <a:t>Выберите </a:t>
            </a:r>
            <a:r>
              <a:rPr lang="ru-RU" sz="2400" dirty="0"/>
              <a:t>3—4 природных объекта и определите относительно них физико-географическое положение России. Объясните свой выбор и перечислите, какими картами атласа вы будете пользоваться.</a:t>
            </a:r>
          </a:p>
        </p:txBody>
      </p:sp>
    </p:spTree>
    <p:extLst>
      <p:ext uri="{BB962C8B-B14F-4D97-AF65-F5344CB8AC3E}">
        <p14:creationId xmlns:p14="http://schemas.microsoft.com/office/powerpoint/2010/main" val="308225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776864" cy="56938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Сжатие пространства</a:t>
            </a:r>
          </a:p>
          <a:p>
            <a:r>
              <a:rPr lang="ru-RU" sz="2400" dirty="0"/>
              <a:t>Под термином «сжатие пространства» понимается вовсе не физическое сокращение расстояния, но уменьшение времени на его преодоление.</a:t>
            </a:r>
          </a:p>
          <a:p>
            <a:endParaRPr lang="ru-RU" sz="2400" dirty="0" smtClean="0"/>
          </a:p>
          <a:p>
            <a:r>
              <a:rPr lang="ru-RU" sz="2400" b="1" dirty="0" smtClean="0"/>
              <a:t>1. </a:t>
            </a:r>
            <a:r>
              <a:rPr lang="ru-RU" sz="2400" dirty="0" smtClean="0"/>
              <a:t>Прочитайте </a:t>
            </a:r>
            <a:r>
              <a:rPr lang="ru-RU" sz="2400" dirty="0"/>
              <a:t>задания в «Сборнике задач» (с. 00-00) и выберите то, которое вы будете выполнять. Составьте карту, помогающую понять, что такое сжатие коммуникационного пространства. (Коммуникация от лат. «</a:t>
            </a:r>
            <a:r>
              <a:rPr lang="ru-RU" sz="2400" dirty="0" err="1"/>
              <a:t>communicatio</a:t>
            </a:r>
            <a:r>
              <a:rPr lang="ru-RU" sz="2400" dirty="0"/>
              <a:t>» — связь, сообщение.) Придумайте название карте и условные знаки.</a:t>
            </a:r>
          </a:p>
          <a:p>
            <a:endParaRPr lang="ru-RU" sz="2400" dirty="0" smtClean="0"/>
          </a:p>
          <a:p>
            <a:r>
              <a:rPr lang="ru-RU" sz="2400" b="1" dirty="0" smtClean="0"/>
              <a:t>2. </a:t>
            </a:r>
            <a:r>
              <a:rPr lang="ru-RU" sz="2400" dirty="0" smtClean="0"/>
              <a:t>Предложите </a:t>
            </a:r>
            <a:r>
              <a:rPr lang="ru-RU" sz="2400" dirty="0"/>
              <a:t>собственное содержание карты, наглядно показывающее сжимаемость коммуникативного пространства.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5517232"/>
            <a:ext cx="4902817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r"/>
            <a:r>
              <a:rPr lang="ru-RU" sz="2800" b="1" dirty="0">
                <a:solidFill>
                  <a:srgbClr val="C00000"/>
                </a:solidFill>
              </a:rPr>
              <a:t>Задания к </a:t>
            </a:r>
            <a:r>
              <a:rPr lang="ru-RU" sz="2800" b="1" dirty="0" smtClean="0">
                <a:solidFill>
                  <a:srgbClr val="C00000"/>
                </a:solidFill>
              </a:rPr>
              <a:t>контурным картам.</a:t>
            </a:r>
          </a:p>
          <a:p>
            <a:pPr algn="r"/>
            <a:r>
              <a:rPr lang="ru-RU" sz="2800" b="1" dirty="0" smtClean="0">
                <a:solidFill>
                  <a:srgbClr val="C00000"/>
                </a:solidFill>
              </a:rPr>
              <a:t>8 класс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58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704856" cy="45858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Сжатие </a:t>
            </a:r>
            <a:r>
              <a:rPr lang="ru-RU" sz="2800" b="1" dirty="0" smtClean="0">
                <a:solidFill>
                  <a:srgbClr val="C00000"/>
                </a:solidFill>
              </a:rPr>
              <a:t>пространства.</a:t>
            </a:r>
          </a:p>
          <a:p>
            <a:r>
              <a:rPr lang="ru-RU" sz="2400" dirty="0" smtClean="0"/>
              <a:t>Под </a:t>
            </a:r>
            <a:r>
              <a:rPr lang="ru-RU" sz="2400" dirty="0"/>
              <a:t>термином «сжатие пространства» понимается вовсе не физическое сокращение расстояния, но уменьшение времени на его преодоление.</a:t>
            </a:r>
          </a:p>
          <a:p>
            <a:r>
              <a:rPr lang="ru-RU" sz="2400" dirty="0"/>
              <a:t>В </a:t>
            </a:r>
            <a:r>
              <a:rPr lang="en-US" sz="2400" dirty="0"/>
              <a:t>XVIII</a:t>
            </a:r>
            <a:r>
              <a:rPr lang="ru-RU" sz="2400" dirty="0"/>
              <a:t> в.</a:t>
            </a:r>
            <a:r>
              <a:rPr lang="ru-RU" sz="2400" b="1" i="1" dirty="0"/>
              <a:t> </a:t>
            </a:r>
            <a:r>
              <a:rPr lang="ru-RU" sz="2400" dirty="0"/>
              <a:t>из города Архангельска в Москву регулярно приходили торговые обозы с рыбой. С одним из таких обозов в декабре 1730 г. пришёл в столицу будущий великий учёный </a:t>
            </a:r>
            <a:r>
              <a:rPr lang="ru-RU" sz="2400" i="1" dirty="0"/>
              <a:t>Михаил Васильевич Ломоносов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Путь </a:t>
            </a:r>
            <a:r>
              <a:rPr lang="ru-RU" sz="2400" dirty="0"/>
              <a:t>занял около 20 дней. Расстояние от Москвы до Архангельска составляет по-прежнему чуть более 1000 км, но поезд «Архангельск – Москва» доставит вас в столицу за 20 часов, а </a:t>
            </a:r>
            <a:r>
              <a:rPr lang="ru-RU" sz="2400" dirty="0" smtClean="0"/>
              <a:t>самолёт за 3 часа. </a:t>
            </a: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868" y="4740653"/>
            <a:ext cx="3646487" cy="179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33967" y="5882829"/>
            <a:ext cx="30963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Ковер-самолет. 1880</a:t>
            </a:r>
            <a:r>
              <a:rPr lang="ru-RU" dirty="0" smtClean="0"/>
              <a:t>.</a:t>
            </a:r>
          </a:p>
          <a:p>
            <a:pPr algn="r"/>
            <a:r>
              <a:rPr lang="ru-RU" i="1" dirty="0" smtClean="0"/>
              <a:t>Васнецов </a:t>
            </a:r>
            <a:r>
              <a:rPr lang="ru-RU" i="1" dirty="0"/>
              <a:t>В.М</a:t>
            </a:r>
            <a:r>
              <a:rPr lang="ru-RU" i="1" dirty="0" smtClean="0"/>
              <a:t>. (</a:t>
            </a:r>
            <a:r>
              <a:rPr lang="ru-RU" i="1" dirty="0"/>
              <a:t>1848-1926)</a:t>
            </a:r>
          </a:p>
        </p:txBody>
      </p:sp>
    </p:spTree>
    <p:extLst>
      <p:ext uri="{BB962C8B-B14F-4D97-AF65-F5344CB8AC3E}">
        <p14:creationId xmlns:p14="http://schemas.microsoft.com/office/powerpoint/2010/main" val="368074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704856" cy="56938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Сжатие </a:t>
            </a:r>
            <a:r>
              <a:rPr lang="ru-RU" sz="2800" b="1" dirty="0" smtClean="0">
                <a:solidFill>
                  <a:srgbClr val="C00000"/>
                </a:solidFill>
              </a:rPr>
              <a:t>пространства.</a:t>
            </a:r>
          </a:p>
          <a:p>
            <a:endParaRPr lang="ru-RU" sz="2400" b="1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Путешествие </a:t>
            </a:r>
            <a:r>
              <a:rPr lang="ru-RU" sz="2400" b="1" dirty="0"/>
              <a:t>из Санкт-Петербурга в Москву.</a:t>
            </a:r>
            <a:r>
              <a:rPr lang="ru-RU" sz="2400" dirty="0"/>
              <a:t> В 1833 году А.С. Пушкин совершил путешествие в </a:t>
            </a:r>
            <a:r>
              <a:rPr lang="ru-RU" sz="2400" dirty="0" smtClean="0"/>
              <a:t>Оренбург.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/>
              <a:t>Путешествие из Москвы на остров Сахалин.</a:t>
            </a:r>
            <a:r>
              <a:rPr lang="ru-RU" sz="2400" dirty="0"/>
              <a:t> В 1890 году А.П. Чехов совершил путешествие на остров Сахалин</a:t>
            </a:r>
            <a:r>
              <a:rPr lang="ru-RU" sz="2400" dirty="0" smtClean="0"/>
              <a:t>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b="1" dirty="0"/>
              <a:t>Беспосадочный перелёт по маршруту Москва – остров </a:t>
            </a:r>
            <a:r>
              <a:rPr lang="ru-RU" sz="2400" b="1" dirty="0" err="1"/>
              <a:t>Удд</a:t>
            </a:r>
            <a:r>
              <a:rPr lang="ru-RU" sz="2400" b="1" dirty="0" smtClean="0"/>
              <a:t>.</a:t>
            </a:r>
            <a:r>
              <a:rPr lang="ru-RU" sz="2400" dirty="0" smtClean="0"/>
              <a:t> 20–22 </a:t>
            </a:r>
            <a:r>
              <a:rPr lang="ru-RU" sz="2400" dirty="0"/>
              <a:t>июля 1936 г. на самолете АНТ-25 В.П. Чкалов (командир экипажа), Г.Ф. </a:t>
            </a:r>
            <a:r>
              <a:rPr lang="ru-RU" sz="2400" dirty="0" err="1"/>
              <a:t>Байдуков</a:t>
            </a:r>
            <a:r>
              <a:rPr lang="ru-RU" sz="2400" dirty="0"/>
              <a:t> (второй пилот) и А.В. Беляков (штурман) совершили беспосадочный перелет по маршруту Москва – остров </a:t>
            </a:r>
            <a:r>
              <a:rPr lang="ru-RU" sz="2400" dirty="0" err="1" smtClean="0"/>
              <a:t>Удд</a:t>
            </a:r>
            <a:r>
              <a:rPr lang="ru-RU" sz="2400" dirty="0" smtClean="0"/>
              <a:t>, протяжённостью</a:t>
            </a:r>
          </a:p>
          <a:p>
            <a:pPr lvl="0"/>
            <a:r>
              <a:rPr lang="ru-RU" sz="2400" dirty="0"/>
              <a:t> </a:t>
            </a:r>
            <a:r>
              <a:rPr lang="ru-RU" sz="2400" dirty="0" smtClean="0"/>
              <a:t>      9374 </a:t>
            </a:r>
            <a:r>
              <a:rPr lang="ru-RU" sz="2400" dirty="0"/>
              <a:t>км за 56 часов 20 минут.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868" y="4740653"/>
            <a:ext cx="3646487" cy="179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33967" y="5882829"/>
            <a:ext cx="30963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Ковер-самолет. 1880</a:t>
            </a:r>
            <a:r>
              <a:rPr lang="ru-RU" dirty="0" smtClean="0"/>
              <a:t>.</a:t>
            </a:r>
          </a:p>
          <a:p>
            <a:pPr algn="r"/>
            <a:r>
              <a:rPr lang="ru-RU" i="1" dirty="0" smtClean="0"/>
              <a:t>Васнецов </a:t>
            </a:r>
            <a:r>
              <a:rPr lang="ru-RU" i="1" dirty="0"/>
              <a:t>В.М</a:t>
            </a:r>
            <a:r>
              <a:rPr lang="ru-RU" i="1" dirty="0" smtClean="0"/>
              <a:t>. (</a:t>
            </a:r>
            <a:r>
              <a:rPr lang="ru-RU" i="1" dirty="0"/>
              <a:t>1848-1926)</a:t>
            </a:r>
          </a:p>
        </p:txBody>
      </p:sp>
    </p:spTree>
    <p:extLst>
      <p:ext uri="{BB962C8B-B14F-4D97-AF65-F5344CB8AC3E}">
        <p14:creationId xmlns:p14="http://schemas.microsoft.com/office/powerpoint/2010/main" val="179740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704856" cy="38472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Сжатие </a:t>
            </a:r>
            <a:r>
              <a:rPr lang="ru-RU" sz="2800" b="1" dirty="0" smtClean="0">
                <a:solidFill>
                  <a:srgbClr val="C00000"/>
                </a:solidFill>
              </a:rPr>
              <a:t>пространства.</a:t>
            </a:r>
          </a:p>
          <a:p>
            <a:endParaRPr lang="ru-RU" sz="2400" b="1" dirty="0" smtClean="0"/>
          </a:p>
          <a:p>
            <a:r>
              <a:rPr lang="ru-RU" sz="2400" dirty="0"/>
              <a:t>Предложите собственное содержание карты, наглядно показывающее сжимаемость коммуникативного пространства.</a:t>
            </a:r>
          </a:p>
          <a:p>
            <a:r>
              <a:rPr lang="ru-RU" sz="2400" b="1" dirty="0"/>
              <a:t>Итоговое задание:</a:t>
            </a:r>
            <a:r>
              <a:rPr lang="ru-RU" sz="2400" dirty="0"/>
              <a:t> Подготовьте презентацию своей карты. Познакомьтесь с картами, составленными вашими одноклассниками. </a:t>
            </a:r>
            <a:r>
              <a:rPr lang="ru-RU" sz="2400" b="1" dirty="0"/>
              <a:t>Сделайте вывод,</a:t>
            </a:r>
            <a:r>
              <a:rPr lang="ru-RU" sz="2400" dirty="0"/>
              <a:t> что такое </a:t>
            </a:r>
            <a:r>
              <a:rPr lang="ru-RU" sz="2400" i="1" dirty="0"/>
              <a:t>сжатие коммуникационного пространства</a:t>
            </a:r>
            <a:r>
              <a:rPr lang="ru-RU" sz="2400" dirty="0"/>
              <a:t>, в чём оно проявляется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606" y="3789041"/>
            <a:ext cx="5575750" cy="2750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856769"/>
            <a:ext cx="2972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Ковер-самолет. 1880</a:t>
            </a:r>
            <a:r>
              <a:rPr lang="ru-RU" dirty="0" smtClean="0"/>
              <a:t>.</a:t>
            </a:r>
          </a:p>
          <a:p>
            <a:pPr algn="r"/>
            <a:r>
              <a:rPr lang="ru-RU" i="1" dirty="0" smtClean="0"/>
              <a:t>Васнецов </a:t>
            </a:r>
            <a:r>
              <a:rPr lang="ru-RU" i="1" dirty="0"/>
              <a:t>В.М</a:t>
            </a:r>
            <a:r>
              <a:rPr lang="ru-RU" i="1" dirty="0" smtClean="0"/>
              <a:t>. (</a:t>
            </a:r>
            <a:r>
              <a:rPr lang="ru-RU" i="1" dirty="0"/>
              <a:t>1848-1926)</a:t>
            </a:r>
          </a:p>
        </p:txBody>
      </p:sp>
    </p:spTree>
    <p:extLst>
      <p:ext uri="{BB962C8B-B14F-4D97-AF65-F5344CB8AC3E}">
        <p14:creationId xmlns:p14="http://schemas.microsoft.com/office/powerpoint/2010/main" val="337852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91072" y="260648"/>
            <a:ext cx="8352928" cy="61555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Что показывает цвет физической карты</a:t>
            </a:r>
          </a:p>
          <a:p>
            <a:endParaRPr lang="ru-RU" sz="1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Цвет </a:t>
            </a:r>
            <a:r>
              <a:rPr lang="ru-RU" sz="2400" dirty="0"/>
              <a:t>физической карты показывает абсолютную высоту местности. За начало отсчёта – нуль метров над уровнем моря – в России принят средний уровень поверхности Балтийского моря.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Для изображения высоты на картах применяют разные способы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2</a:t>
            </a:r>
            <a:r>
              <a:rPr lang="ru-RU" sz="2400" dirty="0" smtClean="0"/>
              <a:t>. Определи </a:t>
            </a:r>
            <a:r>
              <a:rPr lang="ru-RU" sz="2400" dirty="0"/>
              <a:t>высоту:</a:t>
            </a:r>
          </a:p>
          <a:p>
            <a:r>
              <a:rPr lang="ru-RU" sz="2400" dirty="0"/>
              <a:t>1</a:t>
            </a:r>
            <a:r>
              <a:rPr lang="ru-RU" sz="2400" dirty="0" smtClean="0"/>
              <a:t>) местности</a:t>
            </a:r>
            <a:r>
              <a:rPr lang="ru-RU" sz="2400" dirty="0"/>
              <a:t>, где протекает река Амазонка. (Для этого определи, каким цветом закрашена эта территория и между какими горизонталями она находится</a:t>
            </a:r>
            <a:r>
              <a:rPr lang="ru-RU" sz="2400" dirty="0" smtClean="0"/>
              <a:t>.)__________________</a:t>
            </a:r>
            <a:endParaRPr lang="ru-RU" sz="2400" dirty="0"/>
          </a:p>
          <a:p>
            <a:r>
              <a:rPr lang="ru-RU" sz="2400" dirty="0" smtClean="0"/>
              <a:t>2) Западно-Сибирской </a:t>
            </a:r>
            <a:r>
              <a:rPr lang="ru-RU" sz="2400" dirty="0"/>
              <a:t>равнины. </a:t>
            </a:r>
            <a:r>
              <a:rPr lang="ru-RU" sz="2400" dirty="0" smtClean="0"/>
              <a:t>________________________</a:t>
            </a:r>
            <a:endParaRPr lang="ru-RU" sz="2400" dirty="0"/>
          </a:p>
          <a:p>
            <a:r>
              <a:rPr lang="ru-RU" sz="2400" dirty="0"/>
              <a:t>3</a:t>
            </a:r>
            <a:r>
              <a:rPr lang="ru-RU" sz="2400" dirty="0" smtClean="0"/>
              <a:t>) местности</a:t>
            </a:r>
            <a:r>
              <a:rPr lang="ru-RU" sz="2400" dirty="0"/>
              <a:t>, где река Ганг (на юге Евразии) впадает в Бенгальский залив</a:t>
            </a:r>
            <a:r>
              <a:rPr lang="ru-RU" sz="2400" dirty="0" smtClean="0"/>
              <a:t>. ___________________________________</a:t>
            </a:r>
            <a:endParaRPr lang="ru-RU" sz="2400" dirty="0"/>
          </a:p>
          <a:p>
            <a:r>
              <a:rPr lang="ru-RU" sz="2400" dirty="0"/>
              <a:t>4)	территории, на которой начинается река Замбези (на юге Африки) и где впадает в Индийский океан. </a:t>
            </a:r>
            <a:r>
              <a:rPr lang="ru-RU" sz="2400" dirty="0" smtClean="0"/>
              <a:t>___________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4147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0138" y="260648"/>
            <a:ext cx="7933862" cy="50475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Что показывает цвет физической карты</a:t>
            </a:r>
          </a:p>
          <a:p>
            <a:endParaRPr lang="ru-RU" sz="1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/>
              <a:t>Цвет </a:t>
            </a:r>
            <a:r>
              <a:rPr lang="ru-RU" sz="2400" dirty="0"/>
              <a:t>физической карты показывает абсолютную высоту местности. За начало отсчёта – нуль метров над уровнем моря – в России принят средний уровень поверхности Балтийского моря.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Для изображения высоты на картах применяют разные способы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2</a:t>
            </a:r>
            <a:r>
              <a:rPr lang="ru-RU" sz="2400" dirty="0" smtClean="0"/>
              <a:t>. Определи </a:t>
            </a:r>
            <a:r>
              <a:rPr lang="ru-RU" sz="2400" dirty="0"/>
              <a:t>высоту:</a:t>
            </a:r>
          </a:p>
          <a:p>
            <a:r>
              <a:rPr lang="ru-RU" sz="2400" dirty="0"/>
              <a:t>1</a:t>
            </a:r>
            <a:r>
              <a:rPr lang="ru-RU" sz="2400" dirty="0" smtClean="0"/>
              <a:t>) ….</a:t>
            </a:r>
            <a:endParaRPr lang="ru-RU" sz="2400" dirty="0"/>
          </a:p>
          <a:p>
            <a:r>
              <a:rPr lang="ru-RU" sz="2400" dirty="0"/>
              <a:t>5)	местности, на которой находятся города Париж ___________________ , Бразилиа ______________ , Дели _____________________________________ 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6750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91072" y="243000"/>
            <a:ext cx="8352928" cy="28315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Что показывает цвет физической карты</a:t>
            </a:r>
          </a:p>
          <a:p>
            <a:endParaRPr lang="ru-RU" sz="1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b="1" dirty="0"/>
              <a:t>Виды равнин по высоте.</a:t>
            </a:r>
            <a:r>
              <a:rPr lang="ru-RU" sz="2400" dirty="0"/>
              <a:t> Равнины высотой от 0 до 200 метров над уровнем моря называются н</a:t>
            </a:r>
            <a:r>
              <a:rPr lang="ru-RU" sz="2400" b="1" i="1" dirty="0"/>
              <a:t>и</a:t>
            </a:r>
            <a:r>
              <a:rPr lang="ru-RU" sz="2400" dirty="0"/>
              <a:t>зменностями; высотой от 200 до 500 метров – возвышенностями, а выше 500 метров – плоскогорьями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2) Найди </a:t>
            </a:r>
            <a:r>
              <a:rPr lang="ru-RU" sz="2400" dirty="0"/>
              <a:t>равнины на карте полушарий и определи, верны ли утверждения: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246365"/>
              </p:ext>
            </p:extLst>
          </p:nvPr>
        </p:nvGraphicFramePr>
        <p:xfrm>
          <a:off x="791071" y="3284984"/>
          <a:ext cx="8352929" cy="3043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1099"/>
                <a:gridCol w="742696"/>
                <a:gridCol w="959134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Да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Нет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1) Между Уральскими горами и рекой Енисей находится огромная возвышенность.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2) Река Лимпопо (в Африке) начинается на плоскогорье на высоте более 500 метров.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3) Река Миссисипи (в Северной Америке) начинается на возвышенности, а потом течёт по низменной равнине.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4) Река Парана (в Южной Америке) протекает по возвышенной равнине.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72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188" y="260648"/>
            <a:ext cx="7978080" cy="9366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Основы формирования картографических умений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340768"/>
            <a:ext cx="7912564" cy="13234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prstClr val="black"/>
                </a:solidFill>
              </a:rPr>
              <a:t>Найти объект – определить ГДЕ – объяснить ПОЧЕМУ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2996952"/>
            <a:ext cx="7912564" cy="13849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Что значит </a:t>
            </a:r>
            <a:r>
              <a:rPr lang="ru-RU" sz="2800" b="1" dirty="0" smtClean="0"/>
              <a:t>определить </a:t>
            </a:r>
            <a:r>
              <a:rPr lang="ru-RU" sz="2800" b="1" i="1" dirty="0" smtClean="0"/>
              <a:t>где</a:t>
            </a:r>
            <a:r>
              <a:rPr lang="ru-RU" sz="2800" b="1" dirty="0" smtClean="0"/>
              <a:t>: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для 5-ка, начинающего изучать географию?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  для выпускника основной / старшей школы?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892893"/>
            <a:ext cx="7932712" cy="13849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/>
              <a:t>Что значит </a:t>
            </a:r>
            <a:r>
              <a:rPr lang="ru-RU" sz="2800" dirty="0" smtClean="0"/>
              <a:t>объяснить </a:t>
            </a:r>
            <a:r>
              <a:rPr lang="ru-RU" sz="2800" b="1" i="1" dirty="0" smtClean="0"/>
              <a:t>почему</a:t>
            </a:r>
            <a:r>
              <a:rPr lang="ru-RU" sz="2800" dirty="0" smtClean="0"/>
              <a:t>:</a:t>
            </a:r>
            <a:endParaRPr lang="ru-RU" sz="2800" dirty="0"/>
          </a:p>
          <a:p>
            <a:r>
              <a:rPr lang="ru-RU" sz="2800" dirty="0" smtClean="0"/>
              <a:t>для </a:t>
            </a:r>
            <a:r>
              <a:rPr lang="ru-RU" sz="2800" dirty="0"/>
              <a:t>5-ка, </a:t>
            </a:r>
            <a:r>
              <a:rPr lang="ru-RU" sz="2800" dirty="0" smtClean="0"/>
              <a:t>найти – увидеть… или увидеть значит</a:t>
            </a:r>
          </a:p>
          <a:p>
            <a:r>
              <a:rPr lang="ru-RU" sz="2800" dirty="0" smtClean="0"/>
              <a:t>для </a:t>
            </a:r>
            <a:r>
              <a:rPr lang="ru-RU" sz="2800" dirty="0"/>
              <a:t>выпускника основной / старшей школы?</a:t>
            </a:r>
          </a:p>
        </p:txBody>
      </p:sp>
    </p:spTree>
    <p:extLst>
      <p:ext uri="{BB962C8B-B14F-4D97-AF65-F5344CB8AC3E}">
        <p14:creationId xmlns:p14="http://schemas.microsoft.com/office/powerpoint/2010/main" val="100022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3042" y="188640"/>
            <a:ext cx="8229600" cy="720626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Основы формирования картографических умений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039088"/>
            <a:ext cx="8208912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</a:rPr>
              <a:t>Найти объект – определить ГДЕ – объяснить ПОЧЕМУ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3461" y="2132856"/>
            <a:ext cx="8208912" cy="18158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Что значит </a:t>
            </a:r>
            <a:r>
              <a:rPr lang="ru-RU" sz="2800" b="1" dirty="0" smtClean="0"/>
              <a:t>определить «</a:t>
            </a:r>
            <a:r>
              <a:rPr lang="ru-RU" sz="2800" b="1" i="1" dirty="0"/>
              <a:t>Г</a:t>
            </a:r>
            <a:r>
              <a:rPr lang="ru-RU" sz="2800" b="1" i="1" dirty="0" smtClean="0"/>
              <a:t>де</a:t>
            </a:r>
            <a:r>
              <a:rPr lang="ru-RU" sz="2800" b="1" dirty="0" smtClean="0"/>
              <a:t>?» </a:t>
            </a:r>
            <a:r>
              <a:rPr lang="ru-RU" sz="2800" dirty="0" smtClean="0"/>
              <a:t>для 5-ка, начинающего изучать географию?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Увидеть объект – цвет, форма, название и опознать его.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2420" y="4149080"/>
            <a:ext cx="8202995" cy="2246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/>
              <a:t>Что значит </a:t>
            </a:r>
            <a:r>
              <a:rPr lang="ru-RU" sz="2800" dirty="0" smtClean="0"/>
              <a:t>объяснить </a:t>
            </a:r>
            <a:r>
              <a:rPr lang="ru-RU" sz="2800" b="1" dirty="0" smtClean="0"/>
              <a:t>«</a:t>
            </a:r>
            <a:r>
              <a:rPr lang="ru-RU" sz="2800" b="1" i="1" dirty="0" smtClean="0"/>
              <a:t>Почему</a:t>
            </a:r>
            <a:r>
              <a:rPr lang="ru-RU" sz="2800" b="1" dirty="0" smtClean="0"/>
              <a:t>?» </a:t>
            </a:r>
            <a:r>
              <a:rPr lang="ru-RU" sz="2800" dirty="0" smtClean="0"/>
              <a:t>для 5-ка: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собственно объяснить способ определения, например: 1) … с севера на юг, потому что протягивается вдоль меридиана</a:t>
            </a:r>
          </a:p>
          <a:p>
            <a:r>
              <a:rPr lang="ru-RU" sz="2800" dirty="0" smtClean="0"/>
              <a:t>      2) … 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6218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Презентация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ерая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Презентация5</Template>
  <TotalTime>1067</TotalTime>
  <Words>2066</Words>
  <Application>Microsoft Office PowerPoint</Application>
  <PresentationFormat>Экран (4:3)</PresentationFormat>
  <Paragraphs>275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45</vt:i4>
      </vt:variant>
    </vt:vector>
  </HeadingPairs>
  <TitlesOfParts>
    <vt:vector size="48" baseType="lpstr">
      <vt:lpstr>Презентация5</vt:lpstr>
      <vt:lpstr>Обычная</vt:lpstr>
      <vt:lpstr>Солнцестояние</vt:lpstr>
      <vt:lpstr>Некоторые вопросы формирования картографических умений учащихся</vt:lpstr>
      <vt:lpstr>Основы формирования картографических умений</vt:lpstr>
      <vt:lpstr>Основы формирования картографических умений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Основы формирования картографических умений</vt:lpstr>
      <vt:lpstr>Основы формирования картографических умений</vt:lpstr>
      <vt:lpstr>Презентация PowerPoint</vt:lpstr>
      <vt:lpstr>Основы формирования картографических умений</vt:lpstr>
      <vt:lpstr>Основы формирования картографических умений</vt:lpstr>
      <vt:lpstr>Определение географического положения объекта как универсальное учебное действие  </vt:lpstr>
      <vt:lpstr>Основы формирования картографических умений</vt:lpstr>
      <vt:lpstr>Презентация PowerPoint</vt:lpstr>
      <vt:lpstr>Презентация PowerPoint</vt:lpstr>
      <vt:lpstr>Презентация PowerPoint</vt:lpstr>
      <vt:lpstr>Определение географического положения объекта как универсальное учебное действие  </vt:lpstr>
      <vt:lpstr>Презентация PowerPoint</vt:lpstr>
      <vt:lpstr>Определение географического положения объекта как универсальное учебное действие  </vt:lpstr>
      <vt:lpstr>Определение географического положения объекта как универсальное учебное действие  </vt:lpstr>
      <vt:lpstr>Определение географического положения объекта как универсальное учебное действие  </vt:lpstr>
      <vt:lpstr>Определение географического положения объекта как универсальное учебное действие  </vt:lpstr>
      <vt:lpstr>Определение географического положения объекта как универсальное учебное действие  </vt:lpstr>
      <vt:lpstr>Определение географического положения объекта как универсальное учебное действие  </vt:lpstr>
      <vt:lpstr>Определение географического положения объекта как универсальное учебное действие  </vt:lpstr>
      <vt:lpstr>Презентация PowerPoint</vt:lpstr>
      <vt:lpstr>Адресат атласа: сходство и различия</vt:lpstr>
      <vt:lpstr>Функции атласа: сходство и различия</vt:lpstr>
      <vt:lpstr>Учебный атлас по географии</vt:lpstr>
      <vt:lpstr>Презентация PowerPoint</vt:lpstr>
      <vt:lpstr>Учебный атлас по географии</vt:lpstr>
      <vt:lpstr>Презентация PowerPoint</vt:lpstr>
      <vt:lpstr>Учебный атлас по географии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Учебные задачи  по географии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Naum Soloveychik</dc:creator>
  <cp:lastModifiedBy>Наталия Н.В. Болотникова</cp:lastModifiedBy>
  <cp:revision>61</cp:revision>
  <dcterms:created xsi:type="dcterms:W3CDTF">2016-05-25T17:40:02Z</dcterms:created>
  <dcterms:modified xsi:type="dcterms:W3CDTF">2017-03-29T06:27:09Z</dcterms:modified>
</cp:coreProperties>
</file>