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62" r:id="rId9"/>
    <p:sldId id="275" r:id="rId10"/>
    <p:sldId id="276" r:id="rId11"/>
    <p:sldId id="263" r:id="rId12"/>
    <p:sldId id="264" r:id="rId13"/>
    <p:sldId id="265" r:id="rId14"/>
    <p:sldId id="266" r:id="rId15"/>
    <p:sldId id="268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EAF463A-BC7C-46EE-9F1E-7F377CCA489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1066800"/>
            <a:ext cx="8534400" cy="1371600"/>
          </a:xfrm>
        </p:spPr>
        <p:txBody>
          <a:bodyPr/>
          <a:lstStyle/>
          <a:p>
            <a:r>
              <a:rPr lang="ru-RU" dirty="0" smtClean="0"/>
              <a:t>Формирующее оценивание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Алгоритм организация работы с изучаемым материалом: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685800"/>
            <a:ext cx="9144000" cy="61722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учащимся предлагают изучить новый материал без предварительного объяснения учителя; </a:t>
            </a:r>
          </a:p>
          <a:p>
            <a:pPr>
              <a:buNone/>
            </a:pPr>
            <a:r>
              <a:rPr lang="ru-RU" dirty="0" smtClean="0"/>
              <a:t>учащиеся дополняют информацию, полученную из учебника или представленную учителем, информацией, самостоятельно полученной из других источников (как рекомендованных, так и не рекомендованных учителем);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Ресурсы:</a:t>
            </a:r>
          </a:p>
          <a:p>
            <a:pPr>
              <a:buNone/>
            </a:pPr>
            <a:r>
              <a:rPr lang="ru-RU" dirty="0" smtClean="0"/>
              <a:t>-материал, работа с которым допускает выход за пределы школы </a:t>
            </a:r>
          </a:p>
          <a:p>
            <a:pPr>
              <a:buNone/>
            </a:pPr>
            <a:r>
              <a:rPr lang="ru-RU" dirty="0" smtClean="0"/>
              <a:t>-материал, изучение которого можно дополнить мониторингом СМИ, проведением различных опросов;</a:t>
            </a:r>
          </a:p>
          <a:p>
            <a:pPr>
              <a:buNone/>
            </a:pPr>
            <a:r>
              <a:rPr lang="ru-RU" dirty="0" smtClean="0"/>
              <a:t>-материал, изучение которого базируется на части программы, имеющей прикладной характер</a:t>
            </a:r>
          </a:p>
          <a:p>
            <a:pPr>
              <a:buNone/>
            </a:pPr>
            <a:r>
              <a:rPr lang="ru-RU" dirty="0" smtClean="0"/>
              <a:t> -материал, изучение которого имеет существенное значение для местного сообщества, например, проблемы экологии или вопросы межэтнических отношений; </a:t>
            </a:r>
          </a:p>
          <a:p>
            <a:pPr>
              <a:buNone/>
            </a:pPr>
            <a:r>
              <a:rPr lang="ru-RU" dirty="0" smtClean="0"/>
              <a:t>-материал, содержащий противоречивые сведения, противоположные позиции и потому допускающий различное толкование.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7. Ресурсы для реализации алгоритма: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- требования к уровням достижения образовательных результатов, позволяющие ранжировать </a:t>
            </a:r>
            <a:r>
              <a:rPr lang="ru-RU" dirty="0" err="1" smtClean="0"/>
              <a:t>знаниевые</a:t>
            </a:r>
            <a:r>
              <a:rPr lang="ru-RU" dirty="0" smtClean="0"/>
              <a:t> образовательные результаты учащегося в зависимости от объективной сложности умственных операций, которые он совершает с присвоенным содержанием темы (раздела); </a:t>
            </a:r>
          </a:p>
          <a:p>
            <a:pPr algn="just">
              <a:buNone/>
            </a:pPr>
            <a:r>
              <a:rPr lang="ru-RU" dirty="0" smtClean="0"/>
              <a:t>- требования к деятельности учащегося, реализуемой на произвольном содержании, задающая уровни сформированности того или иного аспекта той или иной ключевой компетентности. </a:t>
            </a:r>
            <a:br>
              <a:rPr lang="ru-RU" dirty="0" smtClean="0"/>
            </a:br>
            <a:endParaRPr lang="ru-RU" dirty="0" smtClean="0"/>
          </a:p>
          <a:p>
            <a:pPr algn="just">
              <a:buNone/>
            </a:pPr>
            <a:r>
              <a:rPr lang="ru-RU" dirty="0" smtClean="0"/>
              <a:t>	Портфолио, дневники планирования, характеристики, рекомендации по улучшению, ментальные карты, </a:t>
            </a:r>
            <a:r>
              <a:rPr lang="ru-RU" dirty="0" err="1" smtClean="0"/>
              <a:t>критериальные</a:t>
            </a:r>
            <a:r>
              <a:rPr lang="ru-RU" dirty="0" smtClean="0"/>
              <a:t> рубрики, листы самооценивания.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Autofit/>
          </a:bodyPr>
          <a:lstStyle/>
          <a:p>
            <a:r>
              <a:rPr lang="ru-RU" sz="3200" dirty="0" smtClean="0"/>
              <a:t>8. Подходы к определению уровней усвоения учебного материала, т.е. предметные УУД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- иерархичная (чтобы она позволяла напрямую связать образовательный результат с оценкой); </a:t>
            </a:r>
          </a:p>
          <a:p>
            <a:pPr algn="just">
              <a:buNone/>
            </a:pPr>
            <a:r>
              <a:rPr lang="ru-RU" dirty="0" smtClean="0"/>
              <a:t>- разделяемой и используемой всем педагогическим коллективом (чтобы учащийся находился в едином образовательном пространстве при изучении различных дисциплин); </a:t>
            </a:r>
          </a:p>
          <a:p>
            <a:pPr algn="just">
              <a:buNone/>
            </a:pPr>
            <a:r>
              <a:rPr lang="ru-RU" dirty="0" smtClean="0"/>
              <a:t>- </a:t>
            </a:r>
            <a:r>
              <a:rPr lang="ru-RU" dirty="0" err="1" smtClean="0"/>
              <a:t>операционализированной</a:t>
            </a:r>
            <a:r>
              <a:rPr lang="ru-RU" dirty="0" smtClean="0"/>
              <a:t> (т.е. описанной в виде конкретных операций строк матрицы, которые станут своеобразными клише при формулировании образовательных результатов по конкретной </a:t>
            </a:r>
            <a:br>
              <a:rPr lang="ru-RU" dirty="0" smtClean="0"/>
            </a:br>
            <a:r>
              <a:rPr lang="ru-RU" dirty="0" smtClean="0"/>
              <a:t>теме).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Autofit/>
          </a:bodyPr>
          <a:lstStyle/>
          <a:p>
            <a:r>
              <a:rPr lang="ru-RU" sz="2800" dirty="0" smtClean="0"/>
              <a:t>9. Таксономия </a:t>
            </a:r>
            <a:r>
              <a:rPr lang="ru-RU" sz="2800" dirty="0" err="1" smtClean="0"/>
              <a:t>Б.Блума</a:t>
            </a:r>
            <a:r>
              <a:rPr lang="ru-RU" sz="2800" dirty="0" smtClean="0"/>
              <a:t>. Оценка уровня достижений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533401"/>
          <a:ext cx="9143999" cy="9067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3581400"/>
                <a:gridCol w="3657599"/>
              </a:tblGrid>
              <a:tr h="83819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Уровень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</a:rPr>
                        <a:t>компетентности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Описание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Примеры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УУД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17565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Знание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Воспроизводит термины, идеи, процедуры, теоремы.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Когда наступает первый день весны? </a:t>
                      </a:r>
                      <a:br>
                        <a:rPr lang="ru-RU" dirty="0" smtClean="0"/>
                      </a:br>
                      <a:endParaRPr lang="ru-RU" dirty="0"/>
                    </a:p>
                  </a:txBody>
                  <a:tcPr/>
                </a:tc>
              </a:tr>
              <a:tr h="417565">
                <a:tc>
                  <a:txBody>
                    <a:bodyPr/>
                    <a:lstStyle/>
                    <a:p>
                      <a:r>
                        <a:rPr lang="ru-RU" dirty="0" smtClean="0"/>
                        <a:t>2. Понимание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Интерпретирует знания, </a:t>
                      </a:r>
                      <a:br>
                        <a:rPr lang="ru-RU" dirty="0" smtClean="0"/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Что представляет собой летнее солнцестояние? </a:t>
                      </a:r>
                      <a:br>
                        <a:rPr lang="ru-RU" dirty="0" smtClean="0"/>
                      </a:br>
                      <a:endParaRPr lang="ru-RU" dirty="0"/>
                    </a:p>
                  </a:txBody>
                  <a:tcPr/>
                </a:tc>
              </a:tr>
              <a:tr h="840020">
                <a:tc>
                  <a:txBody>
                    <a:bodyPr/>
                    <a:lstStyle/>
                    <a:p>
                      <a:r>
                        <a:rPr lang="ru-RU" dirty="0" smtClean="0"/>
                        <a:t>3. Применение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Применяет абстрактные общие принципы к специфическим конкретным ситуациям. </a:t>
                      </a:r>
                      <a:br>
                        <a:rPr lang="ru-RU" dirty="0" smtClean="0"/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Какими бы стали времена года, если бы орбита Земли приняла форму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правильной окружности? </a:t>
                      </a:r>
                      <a:br>
                        <a:rPr lang="ru-RU" dirty="0" smtClean="0"/>
                      </a:br>
                      <a:endParaRPr lang="ru-RU" dirty="0"/>
                    </a:p>
                  </a:txBody>
                  <a:tcPr/>
                </a:tc>
              </a:tr>
              <a:tr h="783325">
                <a:tc>
                  <a:txBody>
                    <a:bodyPr/>
                    <a:lstStyle/>
                    <a:p>
                      <a:r>
                        <a:rPr lang="ru-RU" dirty="0" smtClean="0"/>
                        <a:t>4. Анализ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Выделяет в комплексной идее отдельные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составляющие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Почему в южном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полушарии сезоны противоположны нашим? </a:t>
                      </a:r>
                      <a:br>
                        <a:rPr lang="ru-RU" dirty="0" smtClean="0"/>
                      </a:br>
                      <a:endParaRPr lang="ru-RU" dirty="0"/>
                    </a:p>
                  </a:txBody>
                  <a:tcPr/>
                </a:tc>
              </a:tr>
              <a:tr h="840020">
                <a:tc>
                  <a:txBody>
                    <a:bodyPr/>
                    <a:lstStyle/>
                    <a:p>
                      <a:r>
                        <a:rPr lang="ru-RU" dirty="0" smtClean="0"/>
                        <a:t>5. Синтез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Конструирует идеи, взятые из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разнообразных источников, </a:t>
                      </a:r>
                      <a:br>
                        <a:rPr lang="ru-RU" dirty="0" smtClean="0"/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Если самый длинный день года в июне, почему самое жаркое время в северном полушарии август? </a:t>
                      </a:r>
                      <a:br>
                        <a:rPr lang="ru-RU" dirty="0" smtClean="0"/>
                      </a:br>
                      <a:endParaRPr lang="ru-RU" dirty="0"/>
                    </a:p>
                  </a:txBody>
                  <a:tcPr/>
                </a:tc>
              </a:tr>
              <a:tr h="840020"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r>
                        <a:rPr lang="ru-RU" baseline="0" dirty="0" smtClean="0"/>
                        <a:t> Суждение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Способен выносить суждение на основе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заданных или самостоятельно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установленных критериев, которые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подтверждаются наблюдениями или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осмыслением полученной информации. </a:t>
                      </a:r>
                      <a:br>
                        <a:rPr lang="ru-RU" dirty="0" smtClean="0"/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Какими будут наиболее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существенные переменные, на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основании которых можно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спрогнозировать сезонность на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вновь открытой планете? </a:t>
                      </a:r>
                      <a:br>
                        <a:rPr lang="ru-RU" dirty="0" smtClean="0"/>
                      </a:b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10. Подходы к определению предметных способов действий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Autofit/>
          </a:bodyPr>
          <a:lstStyle/>
          <a:p>
            <a:pPr algn="just">
              <a:buFontTx/>
              <a:buChar char="-"/>
            </a:pPr>
            <a:r>
              <a:rPr lang="ru-RU" sz="2000" dirty="0" smtClean="0"/>
              <a:t>является интегрированным результатом; 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позволяет решать целый класс задач (в отличие от элемента </a:t>
            </a:r>
            <a:br>
              <a:rPr lang="ru-RU" sz="2000" dirty="0" smtClean="0"/>
            </a:br>
            <a:r>
              <a:rPr lang="ru-RU" sz="2000" dirty="0" smtClean="0"/>
              <a:t>функциональной грамотности); 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существует в форме деятельности, а не информации о ней </a:t>
            </a:r>
            <a:br>
              <a:rPr lang="ru-RU" sz="2000" dirty="0" smtClean="0"/>
            </a:br>
            <a:r>
              <a:rPr lang="ru-RU" sz="2000" dirty="0" smtClean="0"/>
              <a:t>(в отличие от знания); 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переносима (связана с целым классом предметов  воздействия), совершенствуется не по пути автоматизации и превращения </a:t>
            </a:r>
            <a:br>
              <a:rPr lang="ru-RU" sz="2000" dirty="0" smtClean="0"/>
            </a:br>
            <a:r>
              <a:rPr lang="ru-RU" sz="2000" dirty="0" smtClean="0"/>
              <a:t>в навык, а по пути интеграции с другими компетентностями: через </a:t>
            </a:r>
            <a:br>
              <a:rPr lang="ru-RU" sz="2000" dirty="0" smtClean="0"/>
            </a:br>
            <a:r>
              <a:rPr lang="ru-RU" sz="2000" dirty="0" smtClean="0"/>
              <a:t>осознание общей основы деятельности наращивается компетенция, </a:t>
            </a:r>
            <a:br>
              <a:rPr lang="ru-RU" sz="2000" dirty="0" smtClean="0"/>
            </a:br>
            <a:r>
              <a:rPr lang="ru-RU" sz="2000" dirty="0" smtClean="0"/>
              <a:t>а сам способ действия включается в базу внутренних ресурсов </a:t>
            </a:r>
            <a:br>
              <a:rPr lang="ru-RU" sz="2000" dirty="0" smtClean="0"/>
            </a:br>
            <a:r>
              <a:rPr lang="ru-RU" sz="2000" dirty="0" smtClean="0"/>
              <a:t>(в отличие от умения); 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проявляется осознанно (в отличие от навыка). </a:t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11. Организация формирующего оценивания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lnSpc>
                <a:spcPct val="170000"/>
              </a:lnSpc>
              <a:buNone/>
            </a:pPr>
            <a:r>
              <a:rPr lang="ru-RU" sz="1800" b="1" u="sng" dirty="0" smtClean="0"/>
              <a:t>	Критерии оценивания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1. Использованы все термины и понятия входящие в данный </a:t>
            </a:r>
            <a:br>
              <a:rPr lang="ru-RU" sz="1800" dirty="0" smtClean="0"/>
            </a:br>
            <a:r>
              <a:rPr lang="ru-RU" sz="1800" dirty="0" smtClean="0"/>
              <a:t>раздел (Один термин – 1балл) </a:t>
            </a:r>
            <a:br>
              <a:rPr lang="ru-RU" sz="1800" dirty="0" smtClean="0"/>
            </a:br>
            <a:r>
              <a:rPr lang="ru-RU" sz="1800" dirty="0" smtClean="0"/>
              <a:t>2. Установлены взаимосвязи (Одна взаимосвязь - 1балл) </a:t>
            </a:r>
            <a:br>
              <a:rPr lang="ru-RU" sz="1800" dirty="0" smtClean="0"/>
            </a:br>
            <a:r>
              <a:rPr lang="ru-RU" sz="1800" dirty="0" smtClean="0"/>
              <a:t>3. Точно указана взаимосвязь, то есть стрелка подписана </a:t>
            </a:r>
            <a:br>
              <a:rPr lang="ru-RU" sz="1800" dirty="0" smtClean="0"/>
            </a:br>
            <a:r>
              <a:rPr lang="ru-RU" sz="1800" dirty="0" smtClean="0"/>
              <a:t>(Одно указание - 1 балл) </a:t>
            </a:r>
            <a:br>
              <a:rPr lang="ru-RU" sz="1800" dirty="0" smtClean="0"/>
            </a:br>
            <a:r>
              <a:rPr lang="ru-RU" sz="1800" dirty="0" smtClean="0"/>
              <a:t>4. Иерархия (1 балл) </a:t>
            </a:r>
            <a:br>
              <a:rPr lang="ru-RU" sz="1800" dirty="0" smtClean="0"/>
            </a:br>
            <a:r>
              <a:rPr lang="ru-RU" sz="1800" dirty="0" smtClean="0"/>
              <a:t>5. Указаны конкретные примеры (Один пример-1 балл) </a:t>
            </a:r>
            <a:br>
              <a:rPr lang="ru-RU" sz="1800" dirty="0" smtClean="0"/>
            </a:br>
            <a:r>
              <a:rPr lang="ru-RU" sz="1800" dirty="0" smtClean="0"/>
              <a:t>6. Указаны эксперименты (Один эксперимент -1 балл) </a:t>
            </a:r>
            <a:br>
              <a:rPr lang="ru-RU" sz="1800" dirty="0" smtClean="0"/>
            </a:br>
            <a:r>
              <a:rPr lang="ru-RU" sz="1800" dirty="0" smtClean="0"/>
              <a:t>7. Горизонтальные взаимосвязи между терминами и </a:t>
            </a:r>
            <a:br>
              <a:rPr lang="ru-RU" sz="1800" dirty="0" smtClean="0"/>
            </a:br>
            <a:r>
              <a:rPr lang="ru-RU" sz="1800" dirty="0" smtClean="0"/>
              <a:t>понятиями (Одна взаимосвязь – 2 балла) </a:t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12. Особенности поурочного планирования при организации формирующего оценивания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371600"/>
            <a:ext cx="9144000" cy="54864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200" b="1" u="sng" dirty="0" smtClean="0"/>
              <a:t>Компетентность в планировании</a:t>
            </a:r>
            <a:r>
              <a:rPr lang="ru-RU" sz="3200" b="1" dirty="0" smtClean="0"/>
              <a:t>: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Обеспечение активности учеников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– высокий темп работы </a:t>
            </a:r>
            <a:br>
              <a:rPr lang="ru-RU" sz="3200" dirty="0" smtClean="0"/>
            </a:br>
            <a:r>
              <a:rPr lang="ru-RU" sz="3200" dirty="0" smtClean="0"/>
              <a:t>– концентрация и переключение самостоятельная работа в группах  внимания учеников и парах </a:t>
            </a:r>
            <a:br>
              <a:rPr lang="ru-RU" sz="3200" dirty="0" smtClean="0"/>
            </a:br>
            <a:r>
              <a:rPr lang="ru-RU" sz="3200" dirty="0" smtClean="0"/>
              <a:t>– многообразие форм презентации </a:t>
            </a:r>
            <a:br>
              <a:rPr lang="ru-RU" sz="3200" dirty="0" smtClean="0"/>
            </a:br>
            <a:r>
              <a:rPr lang="ru-RU" sz="3200" dirty="0" smtClean="0"/>
              <a:t>– эмоциональная вовлечённость учеников </a:t>
            </a:r>
            <a:br>
              <a:rPr lang="ru-RU" sz="3200" dirty="0" smtClean="0"/>
            </a:br>
            <a:r>
              <a:rPr lang="ru-RU" sz="3200" b="1" dirty="0" smtClean="0"/>
              <a:t>Компетентность в управлении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– построение коммуникации между </a:t>
            </a:r>
            <a:br>
              <a:rPr lang="ru-RU" sz="3200" dirty="0" smtClean="0"/>
            </a:br>
            <a:r>
              <a:rPr lang="ru-RU" sz="3200" dirty="0" smtClean="0"/>
              <a:t>– максимальная включённость всех учениками </a:t>
            </a:r>
            <a:br>
              <a:rPr lang="ru-RU" sz="3200" dirty="0" smtClean="0"/>
            </a:br>
            <a:r>
              <a:rPr lang="ru-RU" sz="3200" dirty="0" smtClean="0"/>
              <a:t>– индивидуальная работа </a:t>
            </a:r>
            <a:br>
              <a:rPr lang="ru-RU" sz="3200" dirty="0" smtClean="0"/>
            </a:br>
            <a:r>
              <a:rPr lang="ru-RU" sz="3200" dirty="0" smtClean="0"/>
              <a:t>– разнообразие форм работы и заданий, обратная связь </a:t>
            </a:r>
            <a:br>
              <a:rPr lang="ru-RU" sz="3200" dirty="0" smtClean="0"/>
            </a:br>
            <a:r>
              <a:rPr lang="ru-RU" sz="3200" dirty="0" smtClean="0"/>
              <a:t>– сотрудничество между учителем и </a:t>
            </a:r>
            <a:br>
              <a:rPr lang="ru-RU" sz="3200" dirty="0" smtClean="0"/>
            </a:br>
            <a:r>
              <a:rPr lang="ru-RU" sz="3200" b="1" dirty="0" smtClean="0"/>
              <a:t>Использование разнообразных методов оценивания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- соответствие потребностям учеников </a:t>
            </a:r>
            <a:br>
              <a:rPr lang="ru-RU" sz="3200" dirty="0" smtClean="0"/>
            </a:br>
            <a:r>
              <a:rPr lang="ru-RU" sz="3200" dirty="0" smtClean="0"/>
              <a:t>– учет индивидуальных потребностей </a:t>
            </a:r>
            <a:br>
              <a:rPr lang="ru-RU" sz="3200" dirty="0" smtClean="0"/>
            </a:br>
            <a:r>
              <a:rPr lang="ru-RU" sz="3200" dirty="0" smtClean="0"/>
              <a:t>– оценивание для управления учебным процессом </a:t>
            </a:r>
            <a:br>
              <a:rPr lang="ru-RU" sz="3200" dirty="0" smtClean="0"/>
            </a:br>
            <a:r>
              <a:rPr lang="ru-RU" sz="3200" dirty="0" smtClean="0"/>
              <a:t>– дифференциация заданий по </a:t>
            </a:r>
            <a:br>
              <a:rPr lang="ru-RU" sz="3200" dirty="0" smtClean="0"/>
            </a:br>
            <a:r>
              <a:rPr lang="ru-RU" sz="3200" dirty="0" smtClean="0"/>
              <a:t>– разнообразие инструментов сложности и объёму </a:t>
            </a:r>
            <a:br>
              <a:rPr lang="ru-RU" sz="3200" dirty="0" smtClean="0"/>
            </a:br>
            <a:r>
              <a:rPr lang="ru-RU" sz="3200" dirty="0" smtClean="0"/>
              <a:t>– использование творческих заданий оценивания </a:t>
            </a:r>
            <a:br>
              <a:rPr lang="ru-RU" sz="3200" dirty="0" smtClean="0"/>
            </a:br>
            <a:r>
              <a:rPr lang="ru-RU" sz="3200" dirty="0" smtClean="0"/>
              <a:t>– групповое, индивидуальное самооценивание.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86800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Понятие формирующее оценивание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85000" lnSpcReduction="20000"/>
          </a:bodyPr>
          <a:lstStyle/>
          <a:p>
            <a:pPr algn="just">
              <a:buFontTx/>
              <a:buChar char="-"/>
            </a:pPr>
            <a:r>
              <a:rPr lang="ru-RU" sz="3700" dirty="0" smtClean="0"/>
              <a:t>1.1 Это современная международная образовательная стратегия. </a:t>
            </a:r>
            <a:br>
              <a:rPr lang="ru-RU" sz="3700" dirty="0" smtClean="0"/>
            </a:br>
            <a:r>
              <a:rPr lang="ru-RU" sz="3700" dirty="0" smtClean="0"/>
              <a:t>Внутреннее (формирующее) оценивание противопоставлено внешнему </a:t>
            </a:r>
            <a:br>
              <a:rPr lang="ru-RU" sz="3700" dirty="0" smtClean="0"/>
            </a:br>
            <a:r>
              <a:rPr lang="ru-RU" sz="3700" dirty="0" smtClean="0"/>
              <a:t>(стандартизированному, суммирующему). </a:t>
            </a:r>
          </a:p>
          <a:p>
            <a:pPr algn="just">
              <a:buFontTx/>
              <a:buChar char="-"/>
            </a:pPr>
            <a:r>
              <a:rPr lang="ru-RU" sz="3700" dirty="0" smtClean="0"/>
              <a:t>1.2 Процесс поиска и интерпретации данных, </a:t>
            </a:r>
            <a:br>
              <a:rPr lang="ru-RU" sz="3700" dirty="0" smtClean="0"/>
            </a:br>
            <a:r>
              <a:rPr lang="ru-RU" sz="3700" dirty="0" smtClean="0"/>
              <a:t>которые ученики и их учителя используют </a:t>
            </a:r>
            <a:br>
              <a:rPr lang="ru-RU" sz="3700" dirty="0" smtClean="0"/>
            </a:br>
            <a:r>
              <a:rPr lang="ru-RU" sz="3700" dirty="0" smtClean="0"/>
              <a:t>для того, чтобы решить, как далеко </a:t>
            </a:r>
            <a:br>
              <a:rPr lang="ru-RU" sz="3700" dirty="0" smtClean="0"/>
            </a:br>
            <a:r>
              <a:rPr lang="ru-RU" sz="3700" dirty="0" smtClean="0"/>
              <a:t>ученики уже продвинулись в своей учёбе, </a:t>
            </a:r>
            <a:br>
              <a:rPr lang="ru-RU" sz="3700" dirty="0" smtClean="0"/>
            </a:br>
            <a:r>
              <a:rPr lang="ru-RU" sz="3700" dirty="0" smtClean="0"/>
              <a:t>куда им необходимо продвинуться и как </a:t>
            </a:r>
            <a:br>
              <a:rPr lang="ru-RU" sz="3700" dirty="0" smtClean="0"/>
            </a:br>
            <a:r>
              <a:rPr lang="ru-RU" sz="3700" dirty="0" smtClean="0"/>
              <a:t>сделать это наилучшим образом.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915400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Почему формирующее оценивание – это оценивание для обучения?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sz="4100" dirty="0" smtClean="0"/>
              <a:t>Формирующее оценивание предполагает оценку достижений учащихся учителем, который их обучает, то есть человеком, находящимся внутри процесса обучения тестируемых учащихся. </a:t>
            </a:r>
          </a:p>
          <a:p>
            <a:pPr algn="just">
              <a:buNone/>
            </a:pPr>
            <a:r>
              <a:rPr lang="ru-RU" sz="4100" dirty="0" smtClean="0"/>
              <a:t>Оно ориентировано на конкретного ученика, призвано выявить пробелы в освоении учащимся того или иного элемента содержания образования, с тем чтобы восполнить их с максимальной эффективностью, и не предполагает сравнения результатов разных учащихся. </a:t>
            </a:r>
          </a:p>
          <a:p>
            <a:pPr algn="just">
              <a:buNone/>
            </a:pPr>
            <a:r>
              <a:rPr lang="ru-RU" sz="4100" dirty="0" smtClean="0"/>
              <a:t>Оценивание – это механизм, обеспечивающий преподавателя </a:t>
            </a:r>
            <a:br>
              <a:rPr lang="ru-RU" sz="4100" dirty="0" smtClean="0"/>
            </a:br>
            <a:r>
              <a:rPr lang="ru-RU" sz="4100" dirty="0" smtClean="0"/>
              <a:t>информацией, которая нужна ему, чтобы совершенствовать </a:t>
            </a:r>
            <a:br>
              <a:rPr lang="ru-RU" sz="4100" dirty="0" smtClean="0"/>
            </a:br>
            <a:r>
              <a:rPr lang="ru-RU" sz="4100" dirty="0" smtClean="0"/>
              <a:t>преподавание, находить наиболее эффективные методы </a:t>
            </a:r>
            <a:br>
              <a:rPr lang="ru-RU" sz="4100" dirty="0" smtClean="0"/>
            </a:br>
            <a:r>
              <a:rPr lang="ru-RU" sz="4100" dirty="0" smtClean="0"/>
              <a:t>обучения, а также мотивировать учеников более активно </a:t>
            </a:r>
            <a:br>
              <a:rPr lang="ru-RU" sz="4100" dirty="0" smtClean="0"/>
            </a:br>
            <a:r>
              <a:rPr lang="ru-RU" sz="4100" dirty="0" smtClean="0"/>
              <a:t>включиться в свое учение.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Почему технология формирующего оценивания - это средство управления качеством образовательного результата учащегося?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029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/>
              <a:t>Оценивание – это обратная связь. Оно дает информацию о том, чему ученики обучились и как учатся в данный момент, а также о том, в какой степени преподаватель реализовал поставленные учебные цели. Но в полную силу возможности оценивания реализуются только, если оно используется для того, чтобы дать обратную связь ученикам. </a:t>
            </a:r>
            <a:br>
              <a:rPr lang="ru-RU" sz="2800" dirty="0" smtClean="0"/>
            </a:br>
            <a:r>
              <a:rPr lang="ru-RU" sz="2800" dirty="0" smtClean="0"/>
              <a:t>Оценивание направляет учение: выполнив задания, ученики узнают о том, какого уровня они достигли, пройдя тот или иной курс, и в каком направлении им нужно двигаться дальше.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>
            <a:noAutofit/>
          </a:bodyPr>
          <a:lstStyle/>
          <a:p>
            <a:r>
              <a:rPr lang="ru-RU" sz="2400" dirty="0" smtClean="0"/>
              <a:t>3. Чем формирующее оценивание отличается от традиционного?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457200"/>
            <a:ext cx="9144000" cy="6400800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9200" dirty="0" smtClean="0"/>
              <a:t>	Ученик получает доступ к оцениванию: он понимает, как его оценивают, и становится сознательным участником процесса обучения. </a:t>
            </a:r>
          </a:p>
          <a:p>
            <a:pPr algn="just">
              <a:buNone/>
            </a:pPr>
            <a:r>
              <a:rPr lang="ru-RU" sz="9200" b="1" dirty="0" smtClean="0"/>
              <a:t>Цель оценивания </a:t>
            </a:r>
            <a:r>
              <a:rPr lang="ru-RU" sz="9200" dirty="0" smtClean="0"/>
              <a:t>– улучшать результаты, а не только измерять их, как это было в традиционном оценивании. Хотя качество формирующего оценивания заметно повысилось, оно остаётся слабым местом во многих школах. </a:t>
            </a:r>
          </a:p>
          <a:p>
            <a:pPr algn="just">
              <a:buNone/>
            </a:pPr>
            <a:r>
              <a:rPr lang="ru-RU" sz="9200" b="1" dirty="0" smtClean="0"/>
              <a:t>Учитель </a:t>
            </a:r>
            <a:r>
              <a:rPr lang="ru-RU" sz="9200" dirty="0" smtClean="0"/>
              <a:t>выступает прежде всего как </a:t>
            </a:r>
            <a:r>
              <a:rPr lang="ru-RU" sz="9200" b="1" dirty="0" smtClean="0"/>
              <a:t>организатор </a:t>
            </a:r>
            <a:r>
              <a:rPr lang="ru-RU" sz="9200" dirty="0" smtClean="0"/>
              <a:t>учебно-познавательной и исследовательской деятельности, а не как человек преподносящий новый материал.  Ученики внимательно изучают все свои отметки по теме, анализируют, какой тип работы им удается лучше, какой хуже, размышляют, что делать для повышения результатов. </a:t>
            </a:r>
          </a:p>
          <a:p>
            <a:pPr algn="just">
              <a:buNone/>
            </a:pPr>
            <a:r>
              <a:rPr lang="ru-RU" sz="9200" b="1" dirty="0" smtClean="0"/>
              <a:t>Полностью</a:t>
            </a:r>
            <a:r>
              <a:rPr lang="ru-RU" sz="9200" dirty="0" smtClean="0"/>
              <a:t> исключается ситуация, когда школьник не понимает, почему у него выходит та или иная отметка, слишком поздно узнает о том, что нужно начать больше уделять внимания предмету. Учитель гораздо лучше узнает учеников, их отношения становятся более доверительными. </a:t>
            </a:r>
          </a:p>
          <a:p>
            <a:pPr algn="just">
              <a:buNone/>
            </a:pPr>
            <a:r>
              <a:rPr lang="ru-RU" sz="9200" b="1" dirty="0" smtClean="0"/>
              <a:t>Дети понимают </a:t>
            </a:r>
            <a:r>
              <a:rPr lang="ru-RU" sz="9200" dirty="0" smtClean="0"/>
              <a:t>важность умения адекватно оценивать себя, что является первым шагом к решению проблемы.  Появляется письменный план действий на ближайший период с целью повышения качества знаний. </a:t>
            </a:r>
            <a:br>
              <a:rPr lang="ru-RU" sz="9200" dirty="0" smtClean="0"/>
            </a:br>
            <a:r>
              <a:rPr lang="ru-RU" sz="9200" dirty="0" smtClean="0"/>
              <a:t> </a:t>
            </a:r>
            <a:r>
              <a:rPr lang="ru-RU" sz="3900" dirty="0" smtClean="0"/>
              <a:t/>
            </a:r>
            <a:br>
              <a:rPr lang="ru-RU" sz="3900" dirty="0" smtClean="0"/>
            </a:br>
            <a:r>
              <a:rPr lang="ru-RU" sz="3900" dirty="0" smtClean="0"/>
              <a:t/>
            </a:r>
            <a:br>
              <a:rPr lang="ru-RU" sz="3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8766048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 Принципы формирующего оценивания: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sz="2400" dirty="0" smtClean="0"/>
              <a:t>1. </a:t>
            </a:r>
            <a:r>
              <a:rPr lang="ru-RU" sz="2400" dirty="0" err="1" smtClean="0"/>
              <a:t>Критериальность</a:t>
            </a:r>
            <a:r>
              <a:rPr lang="ru-RU" sz="2400" dirty="0" smtClean="0"/>
              <a:t>, то есть ожидаемые результаты, соответствующие учебным целям</a:t>
            </a:r>
          </a:p>
          <a:p>
            <a:pPr algn="just">
              <a:buNone/>
            </a:pPr>
            <a:r>
              <a:rPr lang="ru-RU" sz="2400" dirty="0" smtClean="0"/>
              <a:t>2. Критерии заранее известны учителю и …ученикам. Они могут выработать из совместно!</a:t>
            </a:r>
          </a:p>
          <a:p>
            <a:pPr algn="just">
              <a:buNone/>
            </a:pPr>
            <a:r>
              <a:rPr lang="ru-RU" sz="2400" dirty="0" smtClean="0"/>
              <a:t>3. Оценивание является постоянным процессом, естественным образом интегрированным в образовательную практику. </a:t>
            </a:r>
            <a:br>
              <a:rPr lang="ru-RU" sz="2400" dirty="0" smtClean="0"/>
            </a:br>
            <a:r>
              <a:rPr lang="ru-RU" sz="2400" dirty="0" smtClean="0"/>
              <a:t>Критерии оценивания и алгоритм выставления отметки </a:t>
            </a:r>
            <a:br>
              <a:rPr lang="ru-RU" sz="2400" dirty="0" smtClean="0"/>
            </a:br>
            <a:r>
              <a:rPr lang="ru-RU" sz="2400" dirty="0" smtClean="0"/>
              <a:t>заранее известны и педагогам, и учащимся. Они могут </a:t>
            </a:r>
            <a:br>
              <a:rPr lang="ru-RU" sz="2400" dirty="0" smtClean="0"/>
            </a:br>
            <a:r>
              <a:rPr lang="ru-RU" sz="2400" dirty="0" smtClean="0"/>
              <a:t>вырабатываться ими совместно в процессе  урочной деятельности . </a:t>
            </a:r>
          </a:p>
          <a:p>
            <a:pPr algn="just">
              <a:buNone/>
            </a:pPr>
            <a:r>
              <a:rPr lang="ru-RU" sz="2400" dirty="0" smtClean="0"/>
              <a:t>4. Система оценивания выстраивается таким образом, чтобы </a:t>
            </a:r>
            <a:br>
              <a:rPr lang="ru-RU" sz="2400" dirty="0" smtClean="0"/>
            </a:br>
            <a:r>
              <a:rPr lang="ru-RU" sz="2400" dirty="0" smtClean="0"/>
              <a:t>учащиеся включались в контрольно-оценочную </a:t>
            </a:r>
            <a:br>
              <a:rPr lang="ru-RU" sz="2400" dirty="0" smtClean="0"/>
            </a:br>
            <a:r>
              <a:rPr lang="ru-RU" sz="2400" dirty="0" smtClean="0"/>
              <a:t>деятельность, приобретая навыки и привычку к </a:t>
            </a:r>
            <a:br>
              <a:rPr lang="ru-RU" sz="2400" dirty="0" smtClean="0"/>
            </a:br>
            <a:r>
              <a:rPr lang="ru-RU" sz="2400" dirty="0" smtClean="0"/>
              <a:t>самооценке. </a:t>
            </a:r>
            <a:br>
              <a:rPr lang="ru-RU" sz="2400" dirty="0" smtClean="0"/>
            </a:b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33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5. Оценочные техники и инструменты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533400"/>
            <a:ext cx="9144000" cy="63246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/>
              <a:t>1. </a:t>
            </a:r>
            <a:r>
              <a:rPr lang="ru-RU" sz="2000" b="1" dirty="0" smtClean="0"/>
              <a:t>Техники, обеспечивающие обратную связь для учителей и учеников</a:t>
            </a:r>
            <a:r>
              <a:rPr lang="ru-RU" sz="2000" dirty="0" smtClean="0"/>
              <a:t>: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составление тестовых вопросов, недельный отчет, </a:t>
            </a:r>
            <a:r>
              <a:rPr lang="ru-RU" sz="2000" dirty="0" err="1" smtClean="0"/>
              <a:t>саммари</a:t>
            </a:r>
            <a:r>
              <a:rPr lang="ru-RU" sz="2000" dirty="0" smtClean="0"/>
              <a:t> в одном предложении, карты понятий, оценка экзамена учениками, мини-обзор, цепочка заметок ;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 2. </a:t>
            </a:r>
            <a:r>
              <a:rPr lang="ru-RU" sz="2000" b="1" dirty="0" smtClean="0"/>
              <a:t>Рефлексивные оценочные техники</a:t>
            </a:r>
            <a:r>
              <a:rPr lang="ru-RU" sz="2000" dirty="0" smtClean="0"/>
              <a:t>: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- </a:t>
            </a:r>
            <a:r>
              <a:rPr lang="ru-RU" sz="2000" dirty="0" err="1" smtClean="0"/>
              <a:t>опросники</a:t>
            </a:r>
            <a:r>
              <a:rPr lang="ru-RU" sz="2000" dirty="0" smtClean="0"/>
              <a:t>, оценочные рубрики, рефлексия, </a:t>
            </a:r>
            <a:r>
              <a:rPr lang="ru-RU" sz="2000" dirty="0" err="1" smtClean="0"/>
              <a:t>саморефлексия</a:t>
            </a:r>
            <a:r>
              <a:rPr lang="ru-RU" sz="2000" dirty="0" smtClean="0"/>
              <a:t>;  </a:t>
            </a:r>
          </a:p>
          <a:p>
            <a:pPr algn="just">
              <a:buFontTx/>
              <a:buChar char="-"/>
            </a:pPr>
            <a:r>
              <a:rPr lang="ru-RU" sz="2000" b="1" dirty="0" smtClean="0"/>
              <a:t>3. Работы учащихся: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- домашние задания, мини-проекты и презентации, разнообразные тексты, отчеты о наблюдениях и экспериментах, дневники, собранные массивы данных, подборки информационных материалов, инициативные творческие работы; индивидуальная и совместная деятельность учащихся в ходе выполнения работ; статистические данные, основанные на ясно выраженных показателях и или/дескрипторах и получаемые в ходе целенаправленных наблюдений или мини- исследований; результаты тестирования (результаты устных и письменных проверочных работ). </a:t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Autofit/>
          </a:bodyPr>
          <a:lstStyle/>
          <a:p>
            <a:r>
              <a:rPr lang="ru-RU" sz="2400" dirty="0" smtClean="0"/>
              <a:t>6. Алгоритм деятельности учителя по организации формирующей оценки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762000"/>
            <a:ext cx="9144000" cy="6096000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8000" dirty="0" smtClean="0"/>
              <a:t>1. Учебная программа представлена по принципу от общего к частному </a:t>
            </a:r>
            <a:br>
              <a:rPr lang="ru-RU" sz="8000" dirty="0" smtClean="0"/>
            </a:br>
            <a:r>
              <a:rPr lang="ru-RU" sz="8000" dirty="0" smtClean="0"/>
              <a:t>с акцентом на обобщенные понятия и умения </a:t>
            </a:r>
          </a:p>
          <a:p>
            <a:pPr algn="just">
              <a:buNone/>
            </a:pPr>
            <a:r>
              <a:rPr lang="ru-RU" sz="8000" dirty="0" smtClean="0"/>
              <a:t>2. Гибкость процесса обучения с возможностью варьирования учебной программы </a:t>
            </a:r>
          </a:p>
          <a:p>
            <a:pPr algn="just">
              <a:buNone/>
            </a:pPr>
            <a:r>
              <a:rPr lang="ru-RU" sz="8000" dirty="0" smtClean="0"/>
              <a:t>3. Учебник не является доминирующим источником учебной информации; приоритет переходит к оригинальным источникам, к первичным данным, </a:t>
            </a:r>
            <a:br>
              <a:rPr lang="ru-RU" sz="8000" dirty="0" smtClean="0"/>
            </a:br>
            <a:r>
              <a:rPr lang="ru-RU" sz="8000" dirty="0" smtClean="0"/>
              <a:t>к объектам и явлениям реальной действительности</a:t>
            </a:r>
          </a:p>
          <a:p>
            <a:pPr algn="just">
              <a:buNone/>
            </a:pPr>
            <a:r>
              <a:rPr lang="ru-RU" sz="8000" dirty="0" smtClean="0"/>
              <a:t>4. Учащийся – полноправный участник процесса обучения со своими собственными взглядами и представлениями об окружающем мире </a:t>
            </a:r>
          </a:p>
          <a:p>
            <a:pPr algn="just">
              <a:buNone/>
            </a:pPr>
            <a:r>
              <a:rPr lang="ru-RU" sz="8000" dirty="0" smtClean="0"/>
              <a:t>5. Учитель выступает прежде всего как организатор учебно-познавательной </a:t>
            </a:r>
            <a:br>
              <a:rPr lang="ru-RU" sz="8000" dirty="0" smtClean="0"/>
            </a:br>
            <a:r>
              <a:rPr lang="ru-RU" sz="8000" dirty="0" smtClean="0"/>
              <a:t>и исследовательской деятельности учащихся, не навязывая им свои знания и убеждения </a:t>
            </a:r>
          </a:p>
          <a:p>
            <a:pPr algn="just">
              <a:buNone/>
            </a:pPr>
            <a:r>
              <a:rPr lang="ru-RU" sz="8000" dirty="0" smtClean="0"/>
              <a:t>6. Учитель ценит самостоятельные, пусть  не всегда правильные, рассуждения учащихся, «умные» вопросы, сознательно исправленные ими ошибки </a:t>
            </a:r>
          </a:p>
          <a:p>
            <a:pPr algn="just">
              <a:buNone/>
            </a:pPr>
            <a:r>
              <a:rPr lang="ru-RU" sz="8000" dirty="0" smtClean="0"/>
              <a:t>7. Оцениваются все продукты учебно-познавательной деятельности учащихся, показывающие не только результаты обучения, но и усилия, приложенные учащимся к конструированию нового знания, и его прогресс в обучении </a:t>
            </a:r>
          </a:p>
          <a:p>
            <a:pPr algn="just">
              <a:buNone/>
            </a:pPr>
            <a:r>
              <a:rPr lang="ru-RU" sz="8000" dirty="0" smtClean="0"/>
              <a:t>8. Контроль и оценка осуществляются  в тесной связи с тем, как реально протекал процесс обучения </a:t>
            </a:r>
          </a:p>
          <a:p>
            <a:pPr algn="just">
              <a:buNone/>
            </a:pPr>
            <a:r>
              <a:rPr lang="ru-RU" sz="8000" dirty="0" smtClean="0"/>
              <a:t>9.Учащиеся большую часть времени как на уроке, так и при выполнении домашних заданий работают в малых группах, командах или парах </a:t>
            </a:r>
            <a:br>
              <a:rPr lang="ru-RU" sz="8000" dirty="0" smtClean="0"/>
            </a:br>
            <a:r>
              <a:rPr lang="ru-RU" sz="5000" dirty="0" smtClean="0"/>
              <a:t/>
            </a:r>
            <a:br>
              <a:rPr lang="ru-RU" sz="50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000" dirty="0" smtClean="0"/>
              <a:t/>
            </a:r>
            <a:br>
              <a:rPr lang="ru-RU" sz="50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None/>
            </a:pPr>
            <a:r>
              <a:rPr lang="ru-RU" dirty="0" smtClean="0"/>
              <a:t>1) определение планируемых результатов обучения;</a:t>
            </a:r>
          </a:p>
          <a:p>
            <a:pPr marL="514350" indent="-514350">
              <a:buNone/>
            </a:pPr>
            <a:r>
              <a:rPr lang="ru-RU" dirty="0" smtClean="0"/>
              <a:t>2) организация деятельности учащегося по планированию и достижению субъективно значимых образовательных результатов; </a:t>
            </a:r>
          </a:p>
          <a:p>
            <a:pPr marL="514350" indent="-514350">
              <a:buNone/>
            </a:pPr>
            <a:r>
              <a:rPr lang="ru-RU" dirty="0" smtClean="0"/>
              <a:t>3) сопровождение достижения учащимся запланированных результатов обучения с помощью механизмов обратной связи. (листы обратной связи)</a:t>
            </a:r>
          </a:p>
          <a:p>
            <a:pPr marL="514350" indent="-514350">
              <a:buNone/>
            </a:pPr>
            <a:r>
              <a:rPr lang="ru-RU" dirty="0" smtClean="0"/>
              <a:t>4) использование листов обратной связи для оценки </a:t>
            </a:r>
            <a:r>
              <a:rPr lang="ru-RU" dirty="0" err="1" smtClean="0"/>
              <a:t>образова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тельных результатов и организации самооценки учащихся: </a:t>
            </a:r>
            <a:br>
              <a:rPr lang="ru-RU" dirty="0" smtClean="0"/>
            </a:br>
            <a:r>
              <a:rPr lang="ru-RU" dirty="0" smtClean="0"/>
              <a:t>промежуточное комментирование результатов выполнения </a:t>
            </a:r>
            <a:br>
              <a:rPr lang="ru-RU" dirty="0" smtClean="0"/>
            </a:br>
            <a:r>
              <a:rPr lang="ru-RU" dirty="0" smtClean="0"/>
              <a:t>учащимся задания (одно два); работа учащегося над заданием с учетом комментариев; собеседование с учащимися по поводу образовательных результатов, выбранных ими для освоения; </a:t>
            </a:r>
          </a:p>
          <a:p>
            <a:pPr marL="514350" indent="-514350">
              <a:buNone/>
            </a:pPr>
            <a:r>
              <a:rPr lang="ru-RU" dirty="0" smtClean="0"/>
              <a:t>5) итоговое оценивание образовательных результатов в рамках </a:t>
            </a:r>
            <a:br>
              <a:rPr lang="ru-RU" dirty="0" smtClean="0"/>
            </a:br>
            <a:r>
              <a:rPr lang="ru-RU" dirty="0" smtClean="0"/>
              <a:t>темы, выставление отметки.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262</TotalTime>
  <Words>836</Words>
  <Application>Microsoft Office PowerPoint</Application>
  <PresentationFormat>Экран (4:3)</PresentationFormat>
  <Paragraphs>93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Обычная</vt:lpstr>
      <vt:lpstr>Формирующее оценивание</vt:lpstr>
      <vt:lpstr>1. Понятие формирующее оценивание</vt:lpstr>
      <vt:lpstr>2. Почему формирующее оценивание – это оценивание для обучения?</vt:lpstr>
      <vt:lpstr>Почему технология формирующего оценивания - это средство управления качеством образовательного результата учащегося?</vt:lpstr>
      <vt:lpstr>3. Чем формирующее оценивание отличается от традиционного?</vt:lpstr>
      <vt:lpstr>4. Принципы формирующего оценивания:</vt:lpstr>
      <vt:lpstr>5. Оценочные техники и инструменты </vt:lpstr>
      <vt:lpstr>6. Алгоритм деятельности учителя по организации формирующей оценки</vt:lpstr>
      <vt:lpstr>Алгоритм:</vt:lpstr>
      <vt:lpstr>Алгоритм организация работы с изучаемым материалом:  </vt:lpstr>
      <vt:lpstr>7. Ресурсы для реализации алгоритма:</vt:lpstr>
      <vt:lpstr>8. Подходы к определению уровней усвоения учебного материала, т.е. предметные УУД</vt:lpstr>
      <vt:lpstr>9. Таксономия Б.Блума. Оценка уровня достижений</vt:lpstr>
      <vt:lpstr>10. Подходы к определению предметных способов действий</vt:lpstr>
      <vt:lpstr>11. Организация формирующего оценивания</vt:lpstr>
      <vt:lpstr>12. Особенности поурочного планирования при организации формирующего оценивания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Формирующее оценивание</dc:title>
  <dc:creator>Администратор</dc:creator>
  <cp:lastModifiedBy>NACH_12</cp:lastModifiedBy>
  <cp:revision>37</cp:revision>
  <dcterms:created xsi:type="dcterms:W3CDTF">2015-10-08T01:41:52Z</dcterms:created>
  <dcterms:modified xsi:type="dcterms:W3CDTF">2017-04-11T10:48:54Z</dcterms:modified>
</cp:coreProperties>
</file>